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7" r:id="rId2"/>
    <p:sldId id="258" r:id="rId3"/>
    <p:sldId id="286" r:id="rId4"/>
    <p:sldId id="288" r:id="rId5"/>
    <p:sldId id="290" r:id="rId6"/>
    <p:sldId id="291" r:id="rId7"/>
    <p:sldId id="292" r:id="rId8"/>
    <p:sldId id="293" r:id="rId9"/>
    <p:sldId id="294" r:id="rId10"/>
    <p:sldId id="295" r:id="rId11"/>
    <p:sldId id="296" r:id="rId12"/>
    <p:sldId id="297" r:id="rId13"/>
    <p:sldId id="298" r:id="rId14"/>
    <p:sldId id="299" r:id="rId15"/>
    <p:sldId id="300" r:id="rId16"/>
    <p:sldId id="301" r:id="rId17"/>
    <p:sldId id="302" r:id="rId18"/>
    <p:sldId id="303" r:id="rId19"/>
    <p:sldId id="304" r:id="rId20"/>
    <p:sldId id="305" r:id="rId21"/>
    <p:sldId id="306" r:id="rId22"/>
    <p:sldId id="307" r:id="rId23"/>
    <p:sldId id="287" r:id="rId2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81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3F19A2-9C10-4BFB-A541-165A42CFBCE0}" type="datetimeFigureOut">
              <a:rPr lang="en-GB" smtClean="0"/>
              <a:t>16/05/2019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5606C7-2F77-47CA-9734-1325703372B9}" type="slidenum">
              <a:rPr lang="en-GB" smtClean="0"/>
              <a:t>‹#›</a:t>
            </a:fld>
            <a:endParaRPr lang="en-GB"/>
          </a:p>
        </p:txBody>
      </p:sp>
    </p:spTree>
    <p:extLst>
      <p:ext uri="{BB962C8B-B14F-4D97-AF65-F5344CB8AC3E}">
        <p14:creationId xmlns:p14="http://schemas.microsoft.com/office/powerpoint/2010/main" val="3320207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15606C7-2F77-47CA-9734-1325703372B9}" type="slidenum">
              <a:rPr lang="en-GB" smtClean="0"/>
              <a:t>1</a:t>
            </a:fld>
            <a:endParaRPr lang="en-GB"/>
          </a:p>
        </p:txBody>
      </p:sp>
    </p:spTree>
    <p:extLst>
      <p:ext uri="{BB962C8B-B14F-4D97-AF65-F5344CB8AC3E}">
        <p14:creationId xmlns:p14="http://schemas.microsoft.com/office/powerpoint/2010/main" val="466943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5606C7-2F77-47CA-9734-1325703372B9}" type="slidenum">
              <a:rPr lang="en-GB" smtClean="0"/>
              <a:t>10</a:t>
            </a:fld>
            <a:endParaRPr lang="en-GB"/>
          </a:p>
        </p:txBody>
      </p:sp>
    </p:spTree>
    <p:extLst>
      <p:ext uri="{BB962C8B-B14F-4D97-AF65-F5344CB8AC3E}">
        <p14:creationId xmlns:p14="http://schemas.microsoft.com/office/powerpoint/2010/main" val="553673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5606C7-2F77-47CA-9734-1325703372B9}" type="slidenum">
              <a:rPr lang="en-GB" smtClean="0"/>
              <a:t>11</a:t>
            </a:fld>
            <a:endParaRPr lang="en-GB"/>
          </a:p>
        </p:txBody>
      </p:sp>
    </p:spTree>
    <p:extLst>
      <p:ext uri="{BB962C8B-B14F-4D97-AF65-F5344CB8AC3E}">
        <p14:creationId xmlns:p14="http://schemas.microsoft.com/office/powerpoint/2010/main" val="966647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5606C7-2F77-47CA-9734-1325703372B9}" type="slidenum">
              <a:rPr lang="en-GB" smtClean="0"/>
              <a:t>12</a:t>
            </a:fld>
            <a:endParaRPr lang="en-GB"/>
          </a:p>
        </p:txBody>
      </p:sp>
    </p:spTree>
    <p:extLst>
      <p:ext uri="{BB962C8B-B14F-4D97-AF65-F5344CB8AC3E}">
        <p14:creationId xmlns:p14="http://schemas.microsoft.com/office/powerpoint/2010/main" val="2453139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5606C7-2F77-47CA-9734-1325703372B9}" type="slidenum">
              <a:rPr lang="en-GB" smtClean="0"/>
              <a:t>13</a:t>
            </a:fld>
            <a:endParaRPr lang="en-GB"/>
          </a:p>
        </p:txBody>
      </p:sp>
    </p:spTree>
    <p:extLst>
      <p:ext uri="{BB962C8B-B14F-4D97-AF65-F5344CB8AC3E}">
        <p14:creationId xmlns:p14="http://schemas.microsoft.com/office/powerpoint/2010/main" val="1298820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5606C7-2F77-47CA-9734-1325703372B9}" type="slidenum">
              <a:rPr lang="en-GB" smtClean="0"/>
              <a:t>14</a:t>
            </a:fld>
            <a:endParaRPr lang="en-GB"/>
          </a:p>
        </p:txBody>
      </p:sp>
    </p:spTree>
    <p:extLst>
      <p:ext uri="{BB962C8B-B14F-4D97-AF65-F5344CB8AC3E}">
        <p14:creationId xmlns:p14="http://schemas.microsoft.com/office/powerpoint/2010/main" val="1989097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5606C7-2F77-47CA-9734-1325703372B9}" type="slidenum">
              <a:rPr lang="en-GB" smtClean="0"/>
              <a:t>15</a:t>
            </a:fld>
            <a:endParaRPr lang="en-GB"/>
          </a:p>
        </p:txBody>
      </p:sp>
    </p:spTree>
    <p:extLst>
      <p:ext uri="{BB962C8B-B14F-4D97-AF65-F5344CB8AC3E}">
        <p14:creationId xmlns:p14="http://schemas.microsoft.com/office/powerpoint/2010/main" val="2263514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5606C7-2F77-47CA-9734-1325703372B9}" type="slidenum">
              <a:rPr lang="en-GB" smtClean="0"/>
              <a:t>16</a:t>
            </a:fld>
            <a:endParaRPr lang="en-GB"/>
          </a:p>
        </p:txBody>
      </p:sp>
    </p:spTree>
    <p:extLst>
      <p:ext uri="{BB962C8B-B14F-4D97-AF65-F5344CB8AC3E}">
        <p14:creationId xmlns:p14="http://schemas.microsoft.com/office/powerpoint/2010/main" val="113939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5606C7-2F77-47CA-9734-1325703372B9}" type="slidenum">
              <a:rPr lang="en-GB" smtClean="0"/>
              <a:t>17</a:t>
            </a:fld>
            <a:endParaRPr lang="en-GB"/>
          </a:p>
        </p:txBody>
      </p:sp>
    </p:spTree>
    <p:extLst>
      <p:ext uri="{BB962C8B-B14F-4D97-AF65-F5344CB8AC3E}">
        <p14:creationId xmlns:p14="http://schemas.microsoft.com/office/powerpoint/2010/main" val="25970715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5606C7-2F77-47CA-9734-1325703372B9}" type="slidenum">
              <a:rPr lang="en-GB" smtClean="0"/>
              <a:t>18</a:t>
            </a:fld>
            <a:endParaRPr lang="en-GB"/>
          </a:p>
        </p:txBody>
      </p:sp>
    </p:spTree>
    <p:extLst>
      <p:ext uri="{BB962C8B-B14F-4D97-AF65-F5344CB8AC3E}">
        <p14:creationId xmlns:p14="http://schemas.microsoft.com/office/powerpoint/2010/main" val="39550558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5606C7-2F77-47CA-9734-1325703372B9}" type="slidenum">
              <a:rPr lang="en-GB" smtClean="0"/>
              <a:t>19</a:t>
            </a:fld>
            <a:endParaRPr lang="en-GB"/>
          </a:p>
        </p:txBody>
      </p:sp>
    </p:spTree>
    <p:extLst>
      <p:ext uri="{BB962C8B-B14F-4D97-AF65-F5344CB8AC3E}">
        <p14:creationId xmlns:p14="http://schemas.microsoft.com/office/powerpoint/2010/main" val="389173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5606C7-2F77-47CA-9734-1325703372B9}" type="slidenum">
              <a:rPr lang="en-GB" smtClean="0"/>
              <a:t>2</a:t>
            </a:fld>
            <a:endParaRPr lang="en-GB"/>
          </a:p>
        </p:txBody>
      </p:sp>
    </p:spTree>
    <p:extLst>
      <p:ext uri="{BB962C8B-B14F-4D97-AF65-F5344CB8AC3E}">
        <p14:creationId xmlns:p14="http://schemas.microsoft.com/office/powerpoint/2010/main" val="13626351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5606C7-2F77-47CA-9734-1325703372B9}" type="slidenum">
              <a:rPr lang="en-GB" smtClean="0"/>
              <a:t>20</a:t>
            </a:fld>
            <a:endParaRPr lang="en-GB"/>
          </a:p>
        </p:txBody>
      </p:sp>
    </p:spTree>
    <p:extLst>
      <p:ext uri="{BB962C8B-B14F-4D97-AF65-F5344CB8AC3E}">
        <p14:creationId xmlns:p14="http://schemas.microsoft.com/office/powerpoint/2010/main" val="31152132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5606C7-2F77-47CA-9734-1325703372B9}" type="slidenum">
              <a:rPr lang="en-GB" smtClean="0"/>
              <a:t>21</a:t>
            </a:fld>
            <a:endParaRPr lang="en-GB"/>
          </a:p>
        </p:txBody>
      </p:sp>
    </p:spTree>
    <p:extLst>
      <p:ext uri="{BB962C8B-B14F-4D97-AF65-F5344CB8AC3E}">
        <p14:creationId xmlns:p14="http://schemas.microsoft.com/office/powerpoint/2010/main" val="22253370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5606C7-2F77-47CA-9734-1325703372B9}" type="slidenum">
              <a:rPr lang="en-GB" smtClean="0"/>
              <a:t>22</a:t>
            </a:fld>
            <a:endParaRPr lang="en-GB"/>
          </a:p>
        </p:txBody>
      </p:sp>
    </p:spTree>
    <p:extLst>
      <p:ext uri="{BB962C8B-B14F-4D97-AF65-F5344CB8AC3E}">
        <p14:creationId xmlns:p14="http://schemas.microsoft.com/office/powerpoint/2010/main" val="5323979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5606C7-2F77-47CA-9734-1325703372B9}" type="slidenum">
              <a:rPr lang="en-GB" smtClean="0"/>
              <a:t>23</a:t>
            </a:fld>
            <a:endParaRPr lang="en-GB"/>
          </a:p>
        </p:txBody>
      </p:sp>
    </p:spTree>
    <p:extLst>
      <p:ext uri="{BB962C8B-B14F-4D97-AF65-F5344CB8AC3E}">
        <p14:creationId xmlns:p14="http://schemas.microsoft.com/office/powerpoint/2010/main" val="1882860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5606C7-2F77-47CA-9734-1325703372B9}" type="slidenum">
              <a:rPr lang="en-GB" smtClean="0"/>
              <a:t>3</a:t>
            </a:fld>
            <a:endParaRPr lang="en-GB"/>
          </a:p>
        </p:txBody>
      </p:sp>
    </p:spTree>
    <p:extLst>
      <p:ext uri="{BB962C8B-B14F-4D97-AF65-F5344CB8AC3E}">
        <p14:creationId xmlns:p14="http://schemas.microsoft.com/office/powerpoint/2010/main" val="3289685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5606C7-2F77-47CA-9734-1325703372B9}" type="slidenum">
              <a:rPr lang="en-GB" smtClean="0"/>
              <a:t>4</a:t>
            </a:fld>
            <a:endParaRPr lang="en-GB"/>
          </a:p>
        </p:txBody>
      </p:sp>
    </p:spTree>
    <p:extLst>
      <p:ext uri="{BB962C8B-B14F-4D97-AF65-F5344CB8AC3E}">
        <p14:creationId xmlns:p14="http://schemas.microsoft.com/office/powerpoint/2010/main" val="4177050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5606C7-2F77-47CA-9734-1325703372B9}" type="slidenum">
              <a:rPr lang="en-GB" smtClean="0"/>
              <a:t>5</a:t>
            </a:fld>
            <a:endParaRPr lang="en-GB"/>
          </a:p>
        </p:txBody>
      </p:sp>
    </p:spTree>
    <p:extLst>
      <p:ext uri="{BB962C8B-B14F-4D97-AF65-F5344CB8AC3E}">
        <p14:creationId xmlns:p14="http://schemas.microsoft.com/office/powerpoint/2010/main" val="332169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5606C7-2F77-47CA-9734-1325703372B9}" type="slidenum">
              <a:rPr lang="en-GB" smtClean="0"/>
              <a:t>6</a:t>
            </a:fld>
            <a:endParaRPr lang="en-GB"/>
          </a:p>
        </p:txBody>
      </p:sp>
    </p:spTree>
    <p:extLst>
      <p:ext uri="{BB962C8B-B14F-4D97-AF65-F5344CB8AC3E}">
        <p14:creationId xmlns:p14="http://schemas.microsoft.com/office/powerpoint/2010/main" val="2141318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5606C7-2F77-47CA-9734-1325703372B9}" type="slidenum">
              <a:rPr lang="en-GB" smtClean="0"/>
              <a:t>7</a:t>
            </a:fld>
            <a:endParaRPr lang="en-GB"/>
          </a:p>
        </p:txBody>
      </p:sp>
    </p:spTree>
    <p:extLst>
      <p:ext uri="{BB962C8B-B14F-4D97-AF65-F5344CB8AC3E}">
        <p14:creationId xmlns:p14="http://schemas.microsoft.com/office/powerpoint/2010/main" val="2200512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5606C7-2F77-47CA-9734-1325703372B9}" type="slidenum">
              <a:rPr lang="en-GB" smtClean="0"/>
              <a:t>8</a:t>
            </a:fld>
            <a:endParaRPr lang="en-GB"/>
          </a:p>
        </p:txBody>
      </p:sp>
    </p:spTree>
    <p:extLst>
      <p:ext uri="{BB962C8B-B14F-4D97-AF65-F5344CB8AC3E}">
        <p14:creationId xmlns:p14="http://schemas.microsoft.com/office/powerpoint/2010/main" val="317866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5606C7-2F77-47CA-9734-1325703372B9}" type="slidenum">
              <a:rPr lang="en-GB" smtClean="0"/>
              <a:t>9</a:t>
            </a:fld>
            <a:endParaRPr lang="en-GB"/>
          </a:p>
        </p:txBody>
      </p:sp>
    </p:spTree>
    <p:extLst>
      <p:ext uri="{BB962C8B-B14F-4D97-AF65-F5344CB8AC3E}">
        <p14:creationId xmlns:p14="http://schemas.microsoft.com/office/powerpoint/2010/main" val="4250060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lvl1pPr>
              <a:defRPr/>
            </a:lvl1pPr>
          </a:lstStyle>
          <a:p>
            <a:pPr>
              <a:defRPr/>
            </a:pPr>
            <a:fld id="{9687F1AF-574D-4D5A-B2DD-EB60CE7CEC18}" type="datetimeFigureOut">
              <a:rPr lang="el-GR">
                <a:solidFill>
                  <a:prstClr val="black">
                    <a:tint val="75000"/>
                  </a:prstClr>
                </a:solidFill>
              </a:rPr>
              <a:pPr>
                <a:defRPr/>
              </a:pPr>
              <a:t>16/5/2019</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5A86D1E-0767-49DA-BF33-826648617C51}" type="slidenum">
              <a:rPr lang="el-GR"/>
              <a:pPr>
                <a:defRPr/>
              </a:pPr>
              <a:t>‹#›</a:t>
            </a:fld>
            <a:endParaRPr lang="el-GR"/>
          </a:p>
        </p:txBody>
      </p:sp>
    </p:spTree>
    <p:extLst>
      <p:ext uri="{BB962C8B-B14F-4D97-AF65-F5344CB8AC3E}">
        <p14:creationId xmlns:p14="http://schemas.microsoft.com/office/powerpoint/2010/main" val="3588509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lvl1pPr>
              <a:defRPr/>
            </a:lvl1pPr>
          </a:lstStyle>
          <a:p>
            <a:pPr>
              <a:defRPr/>
            </a:pPr>
            <a:fld id="{D78CA98E-11B2-499E-8897-382EBADF8217}" type="datetimeFigureOut">
              <a:rPr lang="el-GR">
                <a:solidFill>
                  <a:prstClr val="black">
                    <a:tint val="75000"/>
                  </a:prstClr>
                </a:solidFill>
              </a:rPr>
              <a:pPr>
                <a:defRPr/>
              </a:pPr>
              <a:t>16/5/2019</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496F7AB-B3BA-4C51-AB7C-FB8A4A7267FC}" type="slidenum">
              <a:rPr lang="el-GR"/>
              <a:pPr>
                <a:defRPr/>
              </a:pPr>
              <a:t>‹#›</a:t>
            </a:fld>
            <a:endParaRPr lang="el-GR"/>
          </a:p>
        </p:txBody>
      </p:sp>
    </p:spTree>
    <p:extLst>
      <p:ext uri="{BB962C8B-B14F-4D97-AF65-F5344CB8AC3E}">
        <p14:creationId xmlns:p14="http://schemas.microsoft.com/office/powerpoint/2010/main" val="2519005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lvl1pPr>
              <a:defRPr/>
            </a:lvl1pPr>
          </a:lstStyle>
          <a:p>
            <a:pPr>
              <a:defRPr/>
            </a:pPr>
            <a:fld id="{54879A77-D299-4F13-A9A2-265536133CC8}" type="datetimeFigureOut">
              <a:rPr lang="el-GR">
                <a:solidFill>
                  <a:prstClr val="black">
                    <a:tint val="75000"/>
                  </a:prstClr>
                </a:solidFill>
              </a:rPr>
              <a:pPr>
                <a:defRPr/>
              </a:pPr>
              <a:t>16/5/2019</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1EF481F-E13C-4C8B-869E-3F4141BC9992}" type="slidenum">
              <a:rPr lang="el-GR"/>
              <a:pPr>
                <a:defRPr/>
              </a:pPr>
              <a:t>‹#›</a:t>
            </a:fld>
            <a:endParaRPr lang="el-GR"/>
          </a:p>
        </p:txBody>
      </p:sp>
    </p:spTree>
    <p:extLst>
      <p:ext uri="{BB962C8B-B14F-4D97-AF65-F5344CB8AC3E}">
        <p14:creationId xmlns:p14="http://schemas.microsoft.com/office/powerpoint/2010/main" val="3507012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lvl1pPr>
              <a:defRPr/>
            </a:lvl1pPr>
          </a:lstStyle>
          <a:p>
            <a:pPr>
              <a:defRPr/>
            </a:pPr>
            <a:fld id="{C9774A12-6FD6-45C6-A6BD-ED9DF43F9432}" type="datetimeFigureOut">
              <a:rPr lang="el-GR">
                <a:solidFill>
                  <a:prstClr val="black">
                    <a:tint val="75000"/>
                  </a:prstClr>
                </a:solidFill>
              </a:rPr>
              <a:pPr>
                <a:defRPr/>
              </a:pPr>
              <a:t>16/5/2019</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BBAD967-F561-4D2E-8741-9255BBEFD7A6}" type="slidenum">
              <a:rPr lang="el-GR"/>
              <a:pPr>
                <a:defRPr/>
              </a:pPr>
              <a:t>‹#›</a:t>
            </a:fld>
            <a:endParaRPr lang="el-GR"/>
          </a:p>
        </p:txBody>
      </p:sp>
    </p:spTree>
    <p:extLst>
      <p:ext uri="{BB962C8B-B14F-4D97-AF65-F5344CB8AC3E}">
        <p14:creationId xmlns:p14="http://schemas.microsoft.com/office/powerpoint/2010/main" val="3067681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0927CA3-6998-4447-9179-20068F6B0C7A}" type="datetimeFigureOut">
              <a:rPr lang="el-GR">
                <a:solidFill>
                  <a:prstClr val="black">
                    <a:tint val="75000"/>
                  </a:prstClr>
                </a:solidFill>
              </a:rPr>
              <a:pPr>
                <a:defRPr/>
              </a:pPr>
              <a:t>16/5/2019</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A14F913-0FE2-4260-BC3E-7AAE5566CE37}" type="slidenum">
              <a:rPr lang="el-GR"/>
              <a:pPr>
                <a:defRPr/>
              </a:pPr>
              <a:t>‹#›</a:t>
            </a:fld>
            <a:endParaRPr lang="el-GR"/>
          </a:p>
        </p:txBody>
      </p:sp>
    </p:spTree>
    <p:extLst>
      <p:ext uri="{BB962C8B-B14F-4D97-AF65-F5344CB8AC3E}">
        <p14:creationId xmlns:p14="http://schemas.microsoft.com/office/powerpoint/2010/main" val="94451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3"/>
          <p:cNvSpPr>
            <a:spLocks noGrp="1"/>
          </p:cNvSpPr>
          <p:nvPr>
            <p:ph type="dt" sz="half" idx="10"/>
          </p:nvPr>
        </p:nvSpPr>
        <p:spPr/>
        <p:txBody>
          <a:bodyPr/>
          <a:lstStyle>
            <a:lvl1pPr>
              <a:defRPr/>
            </a:lvl1pPr>
          </a:lstStyle>
          <a:p>
            <a:pPr>
              <a:defRPr/>
            </a:pPr>
            <a:fld id="{425524E3-96CA-4A12-9BF4-F9669E6FA549}" type="datetimeFigureOut">
              <a:rPr lang="el-GR">
                <a:solidFill>
                  <a:prstClr val="black">
                    <a:tint val="75000"/>
                  </a:prstClr>
                </a:solidFill>
              </a:rPr>
              <a:pPr>
                <a:defRPr/>
              </a:pPr>
              <a:t>16/5/2019</a:t>
            </a:fld>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726D24E-213A-423A-A371-054089603252}" type="slidenum">
              <a:rPr lang="el-GR"/>
              <a:pPr>
                <a:defRPr/>
              </a:pPr>
              <a:t>‹#›</a:t>
            </a:fld>
            <a:endParaRPr lang="el-GR"/>
          </a:p>
        </p:txBody>
      </p:sp>
    </p:spTree>
    <p:extLst>
      <p:ext uri="{BB962C8B-B14F-4D97-AF65-F5344CB8AC3E}">
        <p14:creationId xmlns:p14="http://schemas.microsoft.com/office/powerpoint/2010/main" val="1916182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3"/>
          <p:cNvSpPr>
            <a:spLocks noGrp="1"/>
          </p:cNvSpPr>
          <p:nvPr>
            <p:ph type="dt" sz="half" idx="10"/>
          </p:nvPr>
        </p:nvSpPr>
        <p:spPr/>
        <p:txBody>
          <a:bodyPr/>
          <a:lstStyle>
            <a:lvl1pPr>
              <a:defRPr/>
            </a:lvl1pPr>
          </a:lstStyle>
          <a:p>
            <a:pPr>
              <a:defRPr/>
            </a:pPr>
            <a:fld id="{E540F595-6A32-455C-9DB0-5BE941C612DD}" type="datetimeFigureOut">
              <a:rPr lang="el-GR">
                <a:solidFill>
                  <a:prstClr val="black">
                    <a:tint val="75000"/>
                  </a:prstClr>
                </a:solidFill>
              </a:rPr>
              <a:pPr>
                <a:defRPr/>
              </a:pPr>
              <a:t>16/5/2019</a:t>
            </a:fld>
            <a:endParaRPr lang="el-GR">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63D7638-E593-45C2-BBD9-9CABE5099F83}" type="slidenum">
              <a:rPr lang="el-GR"/>
              <a:pPr>
                <a:defRPr/>
              </a:pPr>
              <a:t>‹#›</a:t>
            </a:fld>
            <a:endParaRPr lang="el-GR"/>
          </a:p>
        </p:txBody>
      </p:sp>
    </p:spTree>
    <p:extLst>
      <p:ext uri="{BB962C8B-B14F-4D97-AF65-F5344CB8AC3E}">
        <p14:creationId xmlns:p14="http://schemas.microsoft.com/office/powerpoint/2010/main" val="957472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3"/>
          <p:cNvSpPr>
            <a:spLocks noGrp="1"/>
          </p:cNvSpPr>
          <p:nvPr>
            <p:ph type="dt" sz="half" idx="10"/>
          </p:nvPr>
        </p:nvSpPr>
        <p:spPr/>
        <p:txBody>
          <a:bodyPr/>
          <a:lstStyle>
            <a:lvl1pPr>
              <a:defRPr/>
            </a:lvl1pPr>
          </a:lstStyle>
          <a:p>
            <a:pPr>
              <a:defRPr/>
            </a:pPr>
            <a:fld id="{66AA0E73-5D49-491A-B7C6-48BEC5BC1379}" type="datetimeFigureOut">
              <a:rPr lang="el-GR">
                <a:solidFill>
                  <a:prstClr val="black">
                    <a:tint val="75000"/>
                  </a:prstClr>
                </a:solidFill>
              </a:rPr>
              <a:pPr>
                <a:defRPr/>
              </a:pPr>
              <a:t>16/5/2019</a:t>
            </a:fld>
            <a:endParaRPr lang="el-GR">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C026356-82CB-4C10-AD1E-A49017E808FC}" type="slidenum">
              <a:rPr lang="el-GR"/>
              <a:pPr>
                <a:defRPr/>
              </a:pPr>
              <a:t>‹#›</a:t>
            </a:fld>
            <a:endParaRPr lang="el-GR"/>
          </a:p>
        </p:txBody>
      </p:sp>
    </p:spTree>
    <p:extLst>
      <p:ext uri="{BB962C8B-B14F-4D97-AF65-F5344CB8AC3E}">
        <p14:creationId xmlns:p14="http://schemas.microsoft.com/office/powerpoint/2010/main" val="3171206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E5821FE-B41D-458F-AC37-2E8B0AF67D42}" type="datetimeFigureOut">
              <a:rPr lang="el-GR">
                <a:solidFill>
                  <a:prstClr val="black">
                    <a:tint val="75000"/>
                  </a:prstClr>
                </a:solidFill>
              </a:rPr>
              <a:pPr>
                <a:defRPr/>
              </a:pPr>
              <a:t>16/5/2019</a:t>
            </a:fld>
            <a:endParaRPr lang="el-GR">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56EC38E-2AA9-4A17-BCF7-0199F193677A}" type="slidenum">
              <a:rPr lang="el-GR"/>
              <a:pPr>
                <a:defRPr/>
              </a:pPr>
              <a:t>‹#›</a:t>
            </a:fld>
            <a:endParaRPr lang="el-GR"/>
          </a:p>
        </p:txBody>
      </p:sp>
    </p:spTree>
    <p:extLst>
      <p:ext uri="{BB962C8B-B14F-4D97-AF65-F5344CB8AC3E}">
        <p14:creationId xmlns:p14="http://schemas.microsoft.com/office/powerpoint/2010/main" val="3211808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08D6C49-E251-4892-931E-C395B29941BE}" type="datetimeFigureOut">
              <a:rPr lang="el-GR">
                <a:solidFill>
                  <a:prstClr val="black">
                    <a:tint val="75000"/>
                  </a:prstClr>
                </a:solidFill>
              </a:rPr>
              <a:pPr>
                <a:defRPr/>
              </a:pPr>
              <a:t>16/5/2019</a:t>
            </a:fld>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C38BD44-0EAC-4348-9F01-6128859D26BE}" type="slidenum">
              <a:rPr lang="el-GR"/>
              <a:pPr>
                <a:defRPr/>
              </a:pPr>
              <a:t>‹#›</a:t>
            </a:fld>
            <a:endParaRPr lang="el-GR"/>
          </a:p>
        </p:txBody>
      </p:sp>
    </p:spTree>
    <p:extLst>
      <p:ext uri="{BB962C8B-B14F-4D97-AF65-F5344CB8AC3E}">
        <p14:creationId xmlns:p14="http://schemas.microsoft.com/office/powerpoint/2010/main" val="1090647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B4FEF6A-2964-4482-B45C-1BA704E3F83F}" type="datetimeFigureOut">
              <a:rPr lang="el-GR">
                <a:solidFill>
                  <a:prstClr val="black">
                    <a:tint val="75000"/>
                  </a:prstClr>
                </a:solidFill>
              </a:rPr>
              <a:pPr>
                <a:defRPr/>
              </a:pPr>
              <a:t>16/5/2019</a:t>
            </a:fld>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7AA07A8-C166-4249-9B31-48CB5A2DDC27}" type="slidenum">
              <a:rPr lang="el-GR"/>
              <a:pPr>
                <a:defRPr/>
              </a:pPr>
              <a:t>‹#›</a:t>
            </a:fld>
            <a:endParaRPr lang="el-GR"/>
          </a:p>
        </p:txBody>
      </p:sp>
    </p:spTree>
    <p:extLst>
      <p:ext uri="{BB962C8B-B14F-4D97-AF65-F5344CB8AC3E}">
        <p14:creationId xmlns:p14="http://schemas.microsoft.com/office/powerpoint/2010/main" val="2831876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l-G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5AD09F6A-1D43-4DE1-A618-3B30B574EED9}" type="datetimeFigureOut">
              <a:rPr lang="el-GR">
                <a:solidFill>
                  <a:prstClr val="black">
                    <a:tint val="75000"/>
                  </a:prstClr>
                </a:solidFill>
              </a:rPr>
              <a:pPr>
                <a:defRPr/>
              </a:pPr>
              <a:t>16/5/2019</a:t>
            </a:fld>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fontAlgn="base">
              <a:spcBef>
                <a:spcPct val="0"/>
              </a:spcBef>
              <a:spcAft>
                <a:spcPct val="0"/>
              </a:spcAft>
              <a:defRPr/>
            </a:pPr>
            <a:fld id="{5D692C28-2B4D-494C-9F32-C0B34268BA35}" type="slidenum">
              <a:rPr lang="el-GR">
                <a:cs typeface="Arial" charset="0"/>
              </a:rPr>
              <a:pPr fontAlgn="base">
                <a:spcBef>
                  <a:spcPct val="0"/>
                </a:spcBef>
                <a:spcAft>
                  <a:spcPct val="0"/>
                </a:spcAft>
                <a:defRPr/>
              </a:pPr>
              <a:t>‹#›</a:t>
            </a:fld>
            <a:endParaRPr lang="el-GR">
              <a:cs typeface="Arial" charset="0"/>
            </a:endParaRPr>
          </a:p>
        </p:txBody>
      </p:sp>
    </p:spTree>
    <p:extLst>
      <p:ext uri="{BB962C8B-B14F-4D97-AF65-F5344CB8AC3E}">
        <p14:creationId xmlns:p14="http://schemas.microsoft.com/office/powerpoint/2010/main" val="18822778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1.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1.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1.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Τίτλος 1"/>
          <p:cNvSpPr>
            <a:spLocks noGrp="1"/>
          </p:cNvSpPr>
          <p:nvPr>
            <p:ph type="title"/>
          </p:nvPr>
        </p:nvSpPr>
        <p:spPr/>
        <p:txBody>
          <a:bodyPr/>
          <a:lstStyle/>
          <a:p>
            <a:br>
              <a:rPr lang="en-US" sz="2400" b="1"/>
            </a:br>
            <a:endParaRPr lang="el-GR" sz="2400" b="1"/>
          </a:p>
        </p:txBody>
      </p:sp>
      <p:sp>
        <p:nvSpPr>
          <p:cNvPr id="2051" name="Θέση περιεχομένου 2"/>
          <p:cNvSpPr>
            <a:spLocks noGrp="1"/>
          </p:cNvSpPr>
          <p:nvPr>
            <p:ph idx="1"/>
          </p:nvPr>
        </p:nvSpPr>
        <p:spPr/>
        <p:txBody>
          <a:bodyPr/>
          <a:lstStyle/>
          <a:p>
            <a:pPr marL="0" indent="0" algn="r">
              <a:buFont typeface="Arial" charset="0"/>
              <a:buNone/>
            </a:pPr>
            <a:endParaRPr lang="en-US" sz="1800" dirty="0"/>
          </a:p>
          <a:p>
            <a:pPr marL="0" indent="0" algn="r">
              <a:buFont typeface="Arial" charset="0"/>
              <a:buNone/>
            </a:pPr>
            <a:endParaRPr lang="en-US" sz="1800" dirty="0"/>
          </a:p>
          <a:p>
            <a:pPr marL="0" indent="0" algn="r">
              <a:buFont typeface="Arial" charset="0"/>
              <a:buNone/>
            </a:pPr>
            <a:r>
              <a:rPr lang="en-US" sz="1800" b="1" dirty="0"/>
              <a:t>Training for a European Area of Justice - </a:t>
            </a:r>
            <a:r>
              <a:rPr lang="en-US" sz="1800" b="1" dirty="0" err="1"/>
              <a:t>TrEAJus</a:t>
            </a:r>
            <a:endParaRPr lang="el-GR" sz="1800" dirty="0"/>
          </a:p>
        </p:txBody>
      </p:sp>
      <p:pic>
        <p:nvPicPr>
          <p:cNvPr id="20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743325"/>
            <a:ext cx="3133725"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29592" y="3849622"/>
            <a:ext cx="173355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18385" y="5104949"/>
            <a:ext cx="1954212"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Ορθογώνιο 1"/>
          <p:cNvSpPr/>
          <p:nvPr/>
        </p:nvSpPr>
        <p:spPr>
          <a:xfrm>
            <a:off x="5872597" y="5109691"/>
            <a:ext cx="2011771" cy="954107"/>
          </a:xfrm>
          <a:prstGeom prst="rect">
            <a:avLst/>
          </a:prstGeom>
        </p:spPr>
        <p:txBody>
          <a:bodyPr wrap="square" numCol="1">
            <a:spAutoFit/>
          </a:bodyPr>
          <a:lstStyle/>
          <a:p>
            <a:pPr algn="just"/>
            <a:r>
              <a:rPr lang="en-US" sz="800" dirty="0">
                <a:solidFill>
                  <a:srgbClr val="231F20"/>
                </a:solidFill>
                <a:latin typeface="PFHighwayGothic"/>
              </a:rPr>
              <a:t>This seminar was funded by the European Union’s </a:t>
            </a:r>
            <a:r>
              <a:rPr lang="fr-FR" sz="800" dirty="0">
                <a:solidFill>
                  <a:srgbClr val="231F20"/>
                </a:solidFill>
                <a:latin typeface="PFHighwayGothic"/>
              </a:rPr>
              <a:t>Justice Programme (2014-2020). The contents </a:t>
            </a:r>
            <a:r>
              <a:rPr lang="en-US" sz="800" dirty="0">
                <a:solidFill>
                  <a:srgbClr val="231F20"/>
                </a:solidFill>
                <a:latin typeface="PFHighwayGothic"/>
              </a:rPr>
              <a:t>of this publication are the sole responsibility of Frederick University and can in no way be taken to reflect the views of the European Commission</a:t>
            </a:r>
            <a:endParaRPr lang="el-GR" dirty="0"/>
          </a:p>
        </p:txBody>
      </p:sp>
    </p:spTree>
    <p:extLst>
      <p:ext uri="{BB962C8B-B14F-4D97-AF65-F5344CB8AC3E}">
        <p14:creationId xmlns:p14="http://schemas.microsoft.com/office/powerpoint/2010/main" val="148001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Τίτλος 1"/>
          <p:cNvSpPr>
            <a:spLocks noGrp="1"/>
          </p:cNvSpPr>
          <p:nvPr>
            <p:ph type="title"/>
          </p:nvPr>
        </p:nvSpPr>
        <p:spPr/>
        <p:txBody>
          <a:bodyPr/>
          <a:lstStyle/>
          <a:p>
            <a:br>
              <a:rPr lang="en-US" sz="2400" b="1" dirty="0"/>
            </a:br>
            <a:endParaRPr lang="el-GR" sz="2400" b="1" dirty="0"/>
          </a:p>
        </p:txBody>
      </p:sp>
      <p:sp>
        <p:nvSpPr>
          <p:cNvPr id="2051" name="Θέση περιεχομένου 2"/>
          <p:cNvSpPr>
            <a:spLocks noGrp="1"/>
          </p:cNvSpPr>
          <p:nvPr>
            <p:ph idx="1"/>
          </p:nvPr>
        </p:nvSpPr>
        <p:spPr>
          <a:xfrm>
            <a:off x="457200" y="283800"/>
            <a:ext cx="8229600" cy="5665480"/>
          </a:xfrm>
          <a:ln>
            <a:solidFill>
              <a:srgbClr val="FFFFFF"/>
            </a:solidFill>
          </a:ln>
        </p:spPr>
        <p:txBody>
          <a:bodyPr/>
          <a:lstStyle/>
          <a:p>
            <a:pPr marL="0" indent="0" algn="r">
              <a:buFont typeface="Arial" charset="0"/>
              <a:buNone/>
            </a:pPr>
            <a:endParaRPr lang="en-US" sz="1800" dirty="0"/>
          </a:p>
          <a:p>
            <a:pPr marL="0" lvl="0" indent="0" algn="ctr">
              <a:lnSpc>
                <a:spcPct val="150000"/>
              </a:lnSpc>
              <a:spcAft>
                <a:spcPts val="0"/>
              </a:spcAft>
              <a:buNone/>
            </a:pPr>
            <a:r>
              <a:rPr lang="el-GR" sz="1800" b="1" u="sng" dirty="0">
                <a:solidFill>
                  <a:srgbClr val="1F497D"/>
                </a:solidFill>
                <a:latin typeface="Bookman Old Style" panose="02050604050505020204" pitchFamily="18" charset="0"/>
                <a:ea typeface="Calibri" panose="020F0502020204030204" pitchFamily="34" charset="0"/>
                <a:cs typeface="Times New Roman" panose="02020603050405020304" pitchFamily="18" charset="0"/>
              </a:rPr>
              <a:t>Εδραιώνοντας τον Ευρωπαϊκό Χώρο Δικαιοσύνης</a:t>
            </a:r>
            <a:r>
              <a:rPr lang="en-GB" sz="1800" b="1" u="sng" dirty="0">
                <a:solidFill>
                  <a:srgbClr val="1F497D"/>
                </a:solidFill>
                <a:latin typeface="Bookman Old Style" panose="02050604050505020204" pitchFamily="18" charset="0"/>
                <a:ea typeface="Calibri" panose="020F0502020204030204" pitchFamily="34" charset="0"/>
                <a:cs typeface="Times New Roman" panose="02020603050405020304" pitchFamily="18" charset="0"/>
              </a:rPr>
              <a:t>: </a:t>
            </a:r>
            <a:r>
              <a:rPr lang="el-GR" sz="1800" b="1" u="sng" dirty="0">
                <a:solidFill>
                  <a:srgbClr val="1F497D"/>
                </a:solidFill>
                <a:latin typeface="Bookman Old Style" panose="02050604050505020204" pitchFamily="18" charset="0"/>
                <a:ea typeface="Calibri" panose="020F0502020204030204" pitchFamily="34" charset="0"/>
                <a:cs typeface="Times New Roman" panose="02020603050405020304" pitchFamily="18" charset="0"/>
              </a:rPr>
              <a:t>Η Προστασία Θεμελιωδών Δικαιωμάτων </a:t>
            </a:r>
          </a:p>
          <a:p>
            <a:pPr marL="0" indent="0" algn="just">
              <a:lnSpc>
                <a:spcPct val="150000"/>
              </a:lnSpc>
              <a:spcAft>
                <a:spcPts val="0"/>
              </a:spcAft>
              <a:buNone/>
            </a:pPr>
            <a:r>
              <a:rPr lang="el-GR" sz="1800" u="sng"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Διασφαλίζεται η Νομιμότητα των Α.Ο στην Επεξεργασία Δεδομένων</a:t>
            </a:r>
            <a:r>
              <a:rPr lang="en-GB"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 </a:t>
            </a:r>
          </a:p>
          <a:p>
            <a:pPr marL="0" indent="0" algn="just">
              <a:lnSpc>
                <a:spcPct val="150000"/>
              </a:lnSpc>
              <a:spcAft>
                <a:spcPts val="0"/>
              </a:spcAft>
              <a:buNone/>
            </a:pPr>
            <a:r>
              <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α) το υποκείμενο των δεδομένων έχει συναινέσει στην επεξεργασία των δεδομένων προσωπικού χαρακτήρα για έναν ή περισσότερους σκοπούς</a:t>
            </a:r>
          </a:p>
          <a:p>
            <a:pPr marL="0" indent="0" algn="just">
              <a:lnSpc>
                <a:spcPct val="150000"/>
              </a:lnSpc>
              <a:spcAft>
                <a:spcPts val="0"/>
              </a:spcAft>
              <a:buNone/>
            </a:pPr>
            <a:endPar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endParaRPr>
          </a:p>
          <a:p>
            <a:pPr marL="0" indent="0" algn="just">
              <a:lnSpc>
                <a:spcPct val="150000"/>
              </a:lnSpc>
              <a:spcAft>
                <a:spcPts val="0"/>
              </a:spcAft>
              <a:buNone/>
            </a:pPr>
            <a:r>
              <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(β) η επεξεργασία είναι απαραίτητη για την εκτέλεση σύμβασης της οποίας το υποκείμενο των δεδομένων είναι συμβαλλόμενο μέρος ή για να ληφθούν μέτρα κατ’ αίτηση του υποκειμένου δεδομένων πριν από τη σύναψη της σύμβασης</a:t>
            </a:r>
          </a:p>
          <a:p>
            <a:pPr marL="0" indent="0" algn="just">
              <a:lnSpc>
                <a:spcPct val="150000"/>
              </a:lnSpc>
              <a:spcAft>
                <a:spcPts val="0"/>
              </a:spcAft>
              <a:buNone/>
            </a:pPr>
            <a:endPar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endParaRPr>
          </a:p>
          <a:p>
            <a:pPr marL="0" indent="0" algn="just">
              <a:lnSpc>
                <a:spcPct val="150000"/>
              </a:lnSpc>
              <a:spcAft>
                <a:spcPts val="0"/>
              </a:spcAft>
              <a:buNone/>
            </a:pPr>
            <a:r>
              <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(γ) η επεξεργασία είναι απαραίτητη για τη συμμόρφωση με έννομη υποχρέωση του υπεύθυνου επεξεργασίας </a:t>
            </a:r>
          </a:p>
          <a:p>
            <a:pPr marL="0" indent="0" algn="just">
              <a:lnSpc>
                <a:spcPct val="150000"/>
              </a:lnSpc>
              <a:spcAft>
                <a:spcPts val="0"/>
              </a:spcAft>
              <a:buNone/>
            </a:pPr>
            <a:endPar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endParaRPr>
          </a:p>
          <a:p>
            <a:pPr algn="just">
              <a:lnSpc>
                <a:spcPct val="150000"/>
              </a:lnSpc>
              <a:spcAft>
                <a:spcPts val="0"/>
              </a:spcAft>
              <a:buFont typeface="Wingdings" panose="05000000000000000000" pitchFamily="2" charset="2"/>
              <a:buChar char="v"/>
            </a:pPr>
            <a:endParaRPr lang="el-GR" sz="1400" i="1"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endParaRPr>
          </a:p>
        </p:txBody>
      </p:sp>
      <p:pic>
        <p:nvPicPr>
          <p:cNvPr id="205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3599" y="5680081"/>
            <a:ext cx="173355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3956" y="5877272"/>
            <a:ext cx="1954212" cy="92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Ορθογώνιο 1"/>
          <p:cNvSpPr/>
          <p:nvPr/>
        </p:nvSpPr>
        <p:spPr>
          <a:xfrm>
            <a:off x="5171042" y="5877272"/>
            <a:ext cx="2065254" cy="830997"/>
          </a:xfrm>
          <a:prstGeom prst="rect">
            <a:avLst/>
          </a:prstGeom>
        </p:spPr>
        <p:txBody>
          <a:bodyPr wrap="square" numCol="1">
            <a:spAutoFit/>
          </a:bodyPr>
          <a:lstStyle/>
          <a:p>
            <a:pPr algn="just"/>
            <a:r>
              <a:rPr lang="en-US" sz="800" dirty="0">
                <a:solidFill>
                  <a:srgbClr val="231F20"/>
                </a:solidFill>
                <a:latin typeface="PFHighwayGothic"/>
              </a:rPr>
              <a:t>This seminar was funded by the European Union’s </a:t>
            </a:r>
            <a:r>
              <a:rPr lang="fr-FR" sz="800" dirty="0">
                <a:solidFill>
                  <a:srgbClr val="231F20"/>
                </a:solidFill>
                <a:latin typeface="PFHighwayGothic"/>
              </a:rPr>
              <a:t>Justice Programme (2014-2020). The contents </a:t>
            </a:r>
            <a:r>
              <a:rPr lang="en-US" sz="800" dirty="0">
                <a:solidFill>
                  <a:srgbClr val="231F20"/>
                </a:solidFill>
                <a:latin typeface="PFHighwayGothic"/>
              </a:rPr>
              <a:t>of this publication are the sole responsibility of Frederick University and can in no way be taken to reflect the views of the European Commission</a:t>
            </a:r>
            <a:endParaRPr lang="el-GR" dirty="0"/>
          </a:p>
        </p:txBody>
      </p:sp>
      <p:pic>
        <p:nvPicPr>
          <p:cNvPr id="8" name="Picture 2">
            <a:extLst>
              <a:ext uri="{FF2B5EF4-FFF2-40B4-BE49-F238E27FC236}">
                <a16:creationId xmlns:a16="http://schemas.microsoft.com/office/drawing/2014/main" id="{C6EC8091-2998-4B49-B79C-421140B8AB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355" y="5877272"/>
            <a:ext cx="2304256" cy="696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8768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Τίτλος 1"/>
          <p:cNvSpPr>
            <a:spLocks noGrp="1"/>
          </p:cNvSpPr>
          <p:nvPr>
            <p:ph type="title"/>
          </p:nvPr>
        </p:nvSpPr>
        <p:spPr/>
        <p:txBody>
          <a:bodyPr/>
          <a:lstStyle/>
          <a:p>
            <a:br>
              <a:rPr lang="en-US" sz="2400" b="1" dirty="0"/>
            </a:br>
            <a:endParaRPr lang="el-GR" sz="2400" b="1" dirty="0"/>
          </a:p>
        </p:txBody>
      </p:sp>
      <p:sp>
        <p:nvSpPr>
          <p:cNvPr id="2051" name="Θέση περιεχομένου 2"/>
          <p:cNvSpPr>
            <a:spLocks noGrp="1"/>
          </p:cNvSpPr>
          <p:nvPr>
            <p:ph idx="1"/>
          </p:nvPr>
        </p:nvSpPr>
        <p:spPr>
          <a:xfrm>
            <a:off x="457200" y="283800"/>
            <a:ext cx="8229600" cy="5665480"/>
          </a:xfrm>
          <a:ln>
            <a:solidFill>
              <a:srgbClr val="FFFFFF"/>
            </a:solidFill>
          </a:ln>
        </p:spPr>
        <p:txBody>
          <a:bodyPr/>
          <a:lstStyle/>
          <a:p>
            <a:pPr marL="0" indent="0" algn="r">
              <a:buFont typeface="Arial" charset="0"/>
              <a:buNone/>
            </a:pPr>
            <a:endParaRPr lang="en-US" sz="1800" dirty="0"/>
          </a:p>
          <a:p>
            <a:pPr marL="0" lvl="0" indent="0" algn="ctr">
              <a:lnSpc>
                <a:spcPct val="150000"/>
              </a:lnSpc>
              <a:spcAft>
                <a:spcPts val="0"/>
              </a:spcAft>
              <a:buNone/>
            </a:pPr>
            <a:r>
              <a:rPr lang="el-GR" sz="1800" b="1" u="sng" dirty="0">
                <a:solidFill>
                  <a:srgbClr val="1F497D"/>
                </a:solidFill>
                <a:latin typeface="Bookman Old Style" panose="02050604050505020204" pitchFamily="18" charset="0"/>
                <a:ea typeface="Calibri" panose="020F0502020204030204" pitchFamily="34" charset="0"/>
                <a:cs typeface="Times New Roman" panose="02020603050405020304" pitchFamily="18" charset="0"/>
              </a:rPr>
              <a:t>Εδραιώνοντας τον Ευρωπαϊκό Χώρο Δικαιοσύνης</a:t>
            </a:r>
            <a:r>
              <a:rPr lang="en-GB" sz="1800" b="1" u="sng" dirty="0">
                <a:solidFill>
                  <a:srgbClr val="1F497D"/>
                </a:solidFill>
                <a:latin typeface="Bookman Old Style" panose="02050604050505020204" pitchFamily="18" charset="0"/>
                <a:ea typeface="Calibri" panose="020F0502020204030204" pitchFamily="34" charset="0"/>
                <a:cs typeface="Times New Roman" panose="02020603050405020304" pitchFamily="18" charset="0"/>
              </a:rPr>
              <a:t>: </a:t>
            </a:r>
            <a:r>
              <a:rPr lang="el-GR" sz="1800" b="1" u="sng" dirty="0">
                <a:solidFill>
                  <a:srgbClr val="1F497D"/>
                </a:solidFill>
                <a:latin typeface="Bookman Old Style" panose="02050604050505020204" pitchFamily="18" charset="0"/>
                <a:ea typeface="Calibri" panose="020F0502020204030204" pitchFamily="34" charset="0"/>
                <a:cs typeface="Times New Roman" panose="02020603050405020304" pitchFamily="18" charset="0"/>
              </a:rPr>
              <a:t>Η Προστασία Θεμελιωδών Δικαιωμάτων </a:t>
            </a:r>
          </a:p>
          <a:p>
            <a:pPr marL="0" indent="0" algn="just">
              <a:lnSpc>
                <a:spcPct val="150000"/>
              </a:lnSpc>
              <a:spcAft>
                <a:spcPts val="0"/>
              </a:spcAft>
              <a:buNone/>
            </a:pPr>
            <a:r>
              <a:rPr lang="el-GR" sz="1800" u="sng"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Διασφαλίζεται η Νομιμότητα των Α.Ο στην Επεξεργασία Δεδομένων</a:t>
            </a:r>
            <a:r>
              <a:rPr lang="en-GB"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 </a:t>
            </a:r>
          </a:p>
          <a:p>
            <a:pPr marL="0" indent="0" algn="just">
              <a:lnSpc>
                <a:spcPct val="150000"/>
              </a:lnSpc>
              <a:spcAft>
                <a:spcPts val="0"/>
              </a:spcAft>
              <a:buNone/>
            </a:pPr>
            <a:r>
              <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(δ) η επεξεργασία είναι απαραίτητη για τη διαφύλαξη ζωτικού συμφέροντος του υποκειμένου δεδομένων ή άλλου φυσικού προσώπου </a:t>
            </a:r>
          </a:p>
          <a:p>
            <a:pPr marL="0" indent="0" algn="just">
              <a:lnSpc>
                <a:spcPct val="150000"/>
              </a:lnSpc>
              <a:spcAft>
                <a:spcPts val="0"/>
              </a:spcAft>
              <a:buNone/>
            </a:pPr>
            <a:r>
              <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(ε) η επεξεργασία είναι απαραίτητη για την εκπλήρωση καθήκοντος που εκτελείται προς το δημόσιο συμφέρον ή κατά την άσκηση δημόσιας εξουσίας που έχει ανατεθεί στον υπεύθυνο επεξεργασίας.</a:t>
            </a:r>
          </a:p>
          <a:p>
            <a:pPr marL="0" indent="0" algn="just">
              <a:lnSpc>
                <a:spcPct val="150000"/>
              </a:lnSpc>
              <a:spcAft>
                <a:spcPts val="0"/>
              </a:spcAft>
              <a:buNone/>
            </a:pPr>
            <a:r>
              <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a:t>
            </a:r>
            <a:r>
              <a:rPr lang="el-GR" sz="1600" dirty="0" err="1">
                <a:solidFill>
                  <a:schemeClr val="tx2"/>
                </a:solidFill>
                <a:latin typeface="Bookman Old Style" panose="02050604050505020204" pitchFamily="18" charset="0"/>
                <a:ea typeface="Calibri" panose="020F0502020204030204" pitchFamily="34" charset="0"/>
                <a:cs typeface="Times New Roman" panose="02020603050405020304" pitchFamily="18" charset="0"/>
              </a:rPr>
              <a:t>στ</a:t>
            </a:r>
            <a:r>
              <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 η επεξεργασία είναι απαραίτητη για τους σκοπούς των εννόμων συμφερόντων που επιδιώκει ο υπεύθυνος επεξεργασίας ή τρίτος, εκτός εάν έναντι των συμφερόντων αυτών υπερισχύει το συμφέρον ή τα θεμελιώδη δικαιώματα και οι ελευθερίες του υποκειμένου των δεδομένων που επιβάλλουν την προστασία των δεδομένων προσωπικού χαρακτήρα, ιδίως εάν το υποκείμενο είναι ανήλικος. </a:t>
            </a:r>
          </a:p>
          <a:p>
            <a:pPr marL="0" indent="0" algn="just">
              <a:lnSpc>
                <a:spcPct val="150000"/>
              </a:lnSpc>
              <a:spcAft>
                <a:spcPts val="0"/>
              </a:spcAft>
              <a:buNone/>
            </a:pPr>
            <a:endPar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endParaRPr>
          </a:p>
          <a:p>
            <a:pPr algn="just">
              <a:lnSpc>
                <a:spcPct val="150000"/>
              </a:lnSpc>
              <a:spcAft>
                <a:spcPts val="0"/>
              </a:spcAft>
              <a:buFont typeface="Wingdings" panose="05000000000000000000" pitchFamily="2" charset="2"/>
              <a:buChar char="v"/>
            </a:pPr>
            <a:endParaRPr lang="el-GR" sz="1400" i="1"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endParaRPr>
          </a:p>
        </p:txBody>
      </p:sp>
      <p:pic>
        <p:nvPicPr>
          <p:cNvPr id="205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3599" y="5680081"/>
            <a:ext cx="173355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3956" y="5877272"/>
            <a:ext cx="1954212" cy="92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Ορθογώνιο 1"/>
          <p:cNvSpPr/>
          <p:nvPr/>
        </p:nvSpPr>
        <p:spPr>
          <a:xfrm>
            <a:off x="5171042" y="5877272"/>
            <a:ext cx="2065254" cy="830997"/>
          </a:xfrm>
          <a:prstGeom prst="rect">
            <a:avLst/>
          </a:prstGeom>
        </p:spPr>
        <p:txBody>
          <a:bodyPr wrap="square" numCol="1">
            <a:spAutoFit/>
          </a:bodyPr>
          <a:lstStyle/>
          <a:p>
            <a:pPr algn="just"/>
            <a:r>
              <a:rPr lang="en-US" sz="800" dirty="0">
                <a:solidFill>
                  <a:srgbClr val="231F20"/>
                </a:solidFill>
                <a:latin typeface="PFHighwayGothic"/>
              </a:rPr>
              <a:t>This seminar was funded by the European Union’s </a:t>
            </a:r>
            <a:r>
              <a:rPr lang="fr-FR" sz="800" dirty="0">
                <a:solidFill>
                  <a:srgbClr val="231F20"/>
                </a:solidFill>
                <a:latin typeface="PFHighwayGothic"/>
              </a:rPr>
              <a:t>Justice Programme (2014-2020). The contents </a:t>
            </a:r>
            <a:r>
              <a:rPr lang="en-US" sz="800" dirty="0">
                <a:solidFill>
                  <a:srgbClr val="231F20"/>
                </a:solidFill>
                <a:latin typeface="PFHighwayGothic"/>
              </a:rPr>
              <a:t>of this publication are the sole responsibility of Frederick University and can in no way be taken to reflect the views of the European Commission</a:t>
            </a:r>
            <a:endParaRPr lang="el-GR" dirty="0"/>
          </a:p>
        </p:txBody>
      </p:sp>
      <p:pic>
        <p:nvPicPr>
          <p:cNvPr id="8" name="Picture 2">
            <a:extLst>
              <a:ext uri="{FF2B5EF4-FFF2-40B4-BE49-F238E27FC236}">
                <a16:creationId xmlns:a16="http://schemas.microsoft.com/office/drawing/2014/main" id="{C6EC8091-2998-4B49-B79C-421140B8AB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355" y="5877272"/>
            <a:ext cx="2304256" cy="696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2368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Τίτλος 1"/>
          <p:cNvSpPr>
            <a:spLocks noGrp="1"/>
          </p:cNvSpPr>
          <p:nvPr>
            <p:ph type="title"/>
          </p:nvPr>
        </p:nvSpPr>
        <p:spPr/>
        <p:txBody>
          <a:bodyPr/>
          <a:lstStyle/>
          <a:p>
            <a:br>
              <a:rPr lang="en-US" sz="2400" b="1" dirty="0"/>
            </a:br>
            <a:endParaRPr lang="el-GR" sz="2400" b="1" dirty="0"/>
          </a:p>
        </p:txBody>
      </p:sp>
      <p:sp>
        <p:nvSpPr>
          <p:cNvPr id="2051" name="Θέση περιεχομένου 2"/>
          <p:cNvSpPr>
            <a:spLocks noGrp="1"/>
          </p:cNvSpPr>
          <p:nvPr>
            <p:ph idx="1"/>
          </p:nvPr>
        </p:nvSpPr>
        <p:spPr>
          <a:xfrm>
            <a:off x="457200" y="283800"/>
            <a:ext cx="8229600" cy="5665480"/>
          </a:xfrm>
          <a:ln>
            <a:solidFill>
              <a:srgbClr val="FFFFFF"/>
            </a:solidFill>
          </a:ln>
        </p:spPr>
        <p:txBody>
          <a:bodyPr/>
          <a:lstStyle/>
          <a:p>
            <a:pPr marL="0" indent="0" algn="r">
              <a:buFont typeface="Arial" charset="0"/>
              <a:buNone/>
            </a:pPr>
            <a:endParaRPr lang="en-US" sz="1800" dirty="0"/>
          </a:p>
          <a:p>
            <a:pPr marL="0" lvl="0" indent="0" algn="ctr">
              <a:lnSpc>
                <a:spcPct val="150000"/>
              </a:lnSpc>
              <a:spcAft>
                <a:spcPts val="0"/>
              </a:spcAft>
              <a:buNone/>
            </a:pPr>
            <a:r>
              <a:rPr lang="el-GR" sz="1800" b="1" u="sng" dirty="0">
                <a:solidFill>
                  <a:srgbClr val="1F497D"/>
                </a:solidFill>
                <a:latin typeface="Bookman Old Style" panose="02050604050505020204" pitchFamily="18" charset="0"/>
                <a:ea typeface="Calibri" panose="020F0502020204030204" pitchFamily="34" charset="0"/>
                <a:cs typeface="Times New Roman" panose="02020603050405020304" pitchFamily="18" charset="0"/>
              </a:rPr>
              <a:t>Εδραιώνοντας τον Ευρωπαϊκό Χώρο Δικαιοσύνης</a:t>
            </a:r>
            <a:r>
              <a:rPr lang="en-GB" sz="1800" b="1" u="sng" dirty="0">
                <a:solidFill>
                  <a:srgbClr val="1F497D"/>
                </a:solidFill>
                <a:latin typeface="Bookman Old Style" panose="02050604050505020204" pitchFamily="18" charset="0"/>
                <a:ea typeface="Calibri" panose="020F0502020204030204" pitchFamily="34" charset="0"/>
                <a:cs typeface="Times New Roman" panose="02020603050405020304" pitchFamily="18" charset="0"/>
              </a:rPr>
              <a:t>: </a:t>
            </a:r>
            <a:r>
              <a:rPr lang="el-GR" sz="1800" b="1" u="sng" dirty="0">
                <a:solidFill>
                  <a:srgbClr val="1F497D"/>
                </a:solidFill>
                <a:latin typeface="Bookman Old Style" panose="02050604050505020204" pitchFamily="18" charset="0"/>
                <a:ea typeface="Calibri" panose="020F0502020204030204" pitchFamily="34" charset="0"/>
                <a:cs typeface="Times New Roman" panose="02020603050405020304" pitchFamily="18" charset="0"/>
              </a:rPr>
              <a:t>Η Προστασία Θεμελιωδών Δικαιωμάτων </a:t>
            </a:r>
          </a:p>
          <a:p>
            <a:pPr marL="0" indent="0" algn="just">
              <a:lnSpc>
                <a:spcPct val="150000"/>
              </a:lnSpc>
              <a:spcAft>
                <a:spcPts val="0"/>
              </a:spcAft>
              <a:buNone/>
            </a:pPr>
            <a:r>
              <a:rPr lang="el-GR" sz="1600" u="sng"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Θεμελιώδης Κανόνες Προστασίας </a:t>
            </a:r>
          </a:p>
          <a:p>
            <a:pPr marL="0" indent="0" algn="just">
              <a:lnSpc>
                <a:spcPct val="150000"/>
              </a:lnSpc>
              <a:spcAft>
                <a:spcPts val="0"/>
              </a:spcAft>
              <a:buNone/>
            </a:pPr>
            <a:r>
              <a:rPr lang="el-GR" sz="1400" i="1"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	Επιβάλλεται η αρχή της νομιμότητας, αντικειμενικότητας και διαφάνειας. Τούτο συνεπάγεται ότι η οποιαδήποτε επεξεργασία πρέπει να στηρίζεται σε νόμο, σαφή, κατανοητό και προσβάσιμο στο πρόσωπο. Επιπλέον ο κάθε αθλητικός οργανισμός οφείλει να διατηρεί και να αποδεικνύει την ύπαρξη σαφούς πολιτικής προστασίας προσωπικών δεδομένων υπό την έννοια ότι γνωρίζουν τα άτομα τα δικαιώματα τους, τις πληροφορίες που τυγχάνουν επεξεργασίας και τον τρόπο με τον οποίο συντελείται. </a:t>
            </a:r>
          </a:p>
          <a:p>
            <a:pPr marL="0" indent="0" algn="just">
              <a:lnSpc>
                <a:spcPct val="150000"/>
              </a:lnSpc>
              <a:spcAft>
                <a:spcPts val="0"/>
              </a:spcAft>
              <a:buNone/>
            </a:pPr>
            <a:r>
              <a:rPr lang="el-GR" sz="1400" i="1"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	Απαιτείται ο περιορισμός του σκοπού υπό την έννοια ότι τα επεξεργαζόμενα δεδομένα συλλέγονται για καθορισμένους, ρητούς και νόμιμους σκοπούς χωρίς να υποβάλλονται σε επεξεργασία ασύμβατη με τον αρχικό σκοπό με εξαίρεση τις περιπτώσεις δημοσίου συμφέροντος ή σκοπούς επιστημονικής ή ιστορικής έρευνας ή στατιστικούς λόγους. </a:t>
            </a:r>
          </a:p>
        </p:txBody>
      </p:sp>
      <p:pic>
        <p:nvPicPr>
          <p:cNvPr id="205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3599" y="5680081"/>
            <a:ext cx="173355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3956" y="5877272"/>
            <a:ext cx="1954212" cy="92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Ορθογώνιο 1"/>
          <p:cNvSpPr/>
          <p:nvPr/>
        </p:nvSpPr>
        <p:spPr>
          <a:xfrm>
            <a:off x="5171042" y="5877272"/>
            <a:ext cx="2065254" cy="830997"/>
          </a:xfrm>
          <a:prstGeom prst="rect">
            <a:avLst/>
          </a:prstGeom>
        </p:spPr>
        <p:txBody>
          <a:bodyPr wrap="square" numCol="1">
            <a:spAutoFit/>
          </a:bodyPr>
          <a:lstStyle/>
          <a:p>
            <a:pPr algn="just"/>
            <a:r>
              <a:rPr lang="en-US" sz="800" dirty="0">
                <a:solidFill>
                  <a:srgbClr val="231F20"/>
                </a:solidFill>
                <a:latin typeface="PFHighwayGothic"/>
              </a:rPr>
              <a:t>This seminar was funded by the European Union’s </a:t>
            </a:r>
            <a:r>
              <a:rPr lang="fr-FR" sz="800" dirty="0">
                <a:solidFill>
                  <a:srgbClr val="231F20"/>
                </a:solidFill>
                <a:latin typeface="PFHighwayGothic"/>
              </a:rPr>
              <a:t>Justice Programme (2014-2020). The contents </a:t>
            </a:r>
            <a:r>
              <a:rPr lang="en-US" sz="800" dirty="0">
                <a:solidFill>
                  <a:srgbClr val="231F20"/>
                </a:solidFill>
                <a:latin typeface="PFHighwayGothic"/>
              </a:rPr>
              <a:t>of this publication are the sole responsibility of Frederick University and can in no way be taken to reflect the views of the European Commission</a:t>
            </a:r>
            <a:endParaRPr lang="el-GR" dirty="0"/>
          </a:p>
        </p:txBody>
      </p:sp>
      <p:pic>
        <p:nvPicPr>
          <p:cNvPr id="8" name="Picture 2">
            <a:extLst>
              <a:ext uri="{FF2B5EF4-FFF2-40B4-BE49-F238E27FC236}">
                <a16:creationId xmlns:a16="http://schemas.microsoft.com/office/drawing/2014/main" id="{C6EC8091-2998-4B49-B79C-421140B8AB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355" y="5877272"/>
            <a:ext cx="2304256" cy="696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5074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Τίτλος 1"/>
          <p:cNvSpPr>
            <a:spLocks noGrp="1"/>
          </p:cNvSpPr>
          <p:nvPr>
            <p:ph type="title"/>
          </p:nvPr>
        </p:nvSpPr>
        <p:spPr/>
        <p:txBody>
          <a:bodyPr/>
          <a:lstStyle/>
          <a:p>
            <a:br>
              <a:rPr lang="en-US" sz="2400" b="1" dirty="0"/>
            </a:br>
            <a:endParaRPr lang="el-GR" sz="2400" b="1" dirty="0"/>
          </a:p>
        </p:txBody>
      </p:sp>
      <p:sp>
        <p:nvSpPr>
          <p:cNvPr id="2051" name="Θέση περιεχομένου 2"/>
          <p:cNvSpPr>
            <a:spLocks noGrp="1"/>
          </p:cNvSpPr>
          <p:nvPr>
            <p:ph idx="1"/>
          </p:nvPr>
        </p:nvSpPr>
        <p:spPr>
          <a:xfrm>
            <a:off x="457200" y="283800"/>
            <a:ext cx="8229600" cy="5665480"/>
          </a:xfrm>
          <a:ln>
            <a:solidFill>
              <a:srgbClr val="FFFFFF"/>
            </a:solidFill>
          </a:ln>
        </p:spPr>
        <p:txBody>
          <a:bodyPr/>
          <a:lstStyle/>
          <a:p>
            <a:pPr marL="0" indent="0" algn="r">
              <a:buFont typeface="Arial" charset="0"/>
              <a:buNone/>
            </a:pPr>
            <a:endParaRPr lang="en-US" sz="1800" dirty="0"/>
          </a:p>
          <a:p>
            <a:pPr marL="0" lvl="0" indent="0" algn="ctr">
              <a:lnSpc>
                <a:spcPct val="150000"/>
              </a:lnSpc>
              <a:spcAft>
                <a:spcPts val="0"/>
              </a:spcAft>
              <a:buNone/>
            </a:pPr>
            <a:r>
              <a:rPr lang="el-GR" sz="1800" b="1" u="sng" dirty="0">
                <a:solidFill>
                  <a:srgbClr val="1F497D"/>
                </a:solidFill>
                <a:latin typeface="Bookman Old Style" panose="02050604050505020204" pitchFamily="18" charset="0"/>
                <a:ea typeface="Calibri" panose="020F0502020204030204" pitchFamily="34" charset="0"/>
                <a:cs typeface="Times New Roman" panose="02020603050405020304" pitchFamily="18" charset="0"/>
              </a:rPr>
              <a:t>Εδραιώνοντας τον Ευρωπαϊκό Χώρο Δικαιοσύνης</a:t>
            </a:r>
            <a:r>
              <a:rPr lang="en-GB" sz="1800" b="1" u="sng" dirty="0">
                <a:solidFill>
                  <a:srgbClr val="1F497D"/>
                </a:solidFill>
                <a:latin typeface="Bookman Old Style" panose="02050604050505020204" pitchFamily="18" charset="0"/>
                <a:ea typeface="Calibri" panose="020F0502020204030204" pitchFamily="34" charset="0"/>
                <a:cs typeface="Times New Roman" panose="02020603050405020304" pitchFamily="18" charset="0"/>
              </a:rPr>
              <a:t>: </a:t>
            </a:r>
            <a:r>
              <a:rPr lang="el-GR" sz="1800" b="1" u="sng" dirty="0">
                <a:solidFill>
                  <a:srgbClr val="1F497D"/>
                </a:solidFill>
                <a:latin typeface="Bookman Old Style" panose="02050604050505020204" pitchFamily="18" charset="0"/>
                <a:ea typeface="Calibri" panose="020F0502020204030204" pitchFamily="34" charset="0"/>
                <a:cs typeface="Times New Roman" panose="02020603050405020304" pitchFamily="18" charset="0"/>
              </a:rPr>
              <a:t>Η Προστασία Θεμελιωδών Δικαιωμάτων </a:t>
            </a:r>
          </a:p>
          <a:p>
            <a:pPr marL="0" indent="0" algn="just">
              <a:lnSpc>
                <a:spcPct val="150000"/>
              </a:lnSpc>
              <a:spcAft>
                <a:spcPts val="0"/>
              </a:spcAft>
              <a:buNone/>
            </a:pPr>
            <a:r>
              <a:rPr lang="el-GR" sz="1600" u="sng"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Θεμελιώδης Κανόνες Προστασίας </a:t>
            </a:r>
          </a:p>
          <a:p>
            <a:pPr marL="0" indent="0" algn="just">
              <a:lnSpc>
                <a:spcPct val="150000"/>
              </a:lnSpc>
              <a:spcAft>
                <a:spcPts val="0"/>
              </a:spcAft>
              <a:buNone/>
            </a:pPr>
            <a:r>
              <a:rPr lang="el-GR" sz="1400" i="1"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	Απαιτείται η αρχή της ελαχιστοποίησης των δεδομένων υπό την έννοια ότι τα δεδομένα είναι κατάλληλα, συναφή και περιορίζονται στο αναγκαίο για τους σκοπούς τους οποίους υποβάλλονται σε επεξεργασία. </a:t>
            </a:r>
          </a:p>
          <a:p>
            <a:pPr marL="0" indent="0" algn="just">
              <a:lnSpc>
                <a:spcPct val="150000"/>
              </a:lnSpc>
              <a:spcAft>
                <a:spcPts val="0"/>
              </a:spcAft>
              <a:buNone/>
            </a:pPr>
            <a:r>
              <a:rPr lang="el-GR" sz="1400" i="1"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	Απαιτείται η αρχή της ακρίβειας η οποία επιτάσσει τη λήψη κατάλληλων μέτρων που διασφαλίζουν την άμεση διαγραφή ή διόρθωσης δεδομένων προσωπικού χαρακτήρα τα οποία είναι ανακριβή σε σχέση με τους σκοπούς της επεξεργασίας ή την επικαιροποίηση τους όπου τούτο είναι αναγκαίο </a:t>
            </a:r>
          </a:p>
          <a:p>
            <a:pPr marL="0" indent="0" algn="just">
              <a:lnSpc>
                <a:spcPct val="150000"/>
              </a:lnSpc>
              <a:spcAft>
                <a:spcPts val="0"/>
              </a:spcAft>
              <a:buNone/>
            </a:pPr>
            <a:r>
              <a:rPr lang="el-GR" sz="1400" i="1"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	Απαιτείται η αρχή του περιορισμού της περιόδου αποθήκευσης υπό την έννοια ότι φυλάσσονται μόνο για όσο διάστημα απαιτείται για την επίτευξη του σκοπού. </a:t>
            </a:r>
          </a:p>
          <a:p>
            <a:pPr marL="0" indent="0" algn="just">
              <a:lnSpc>
                <a:spcPct val="150000"/>
              </a:lnSpc>
              <a:spcAft>
                <a:spcPts val="0"/>
              </a:spcAft>
              <a:buNone/>
            </a:pPr>
            <a:endParaRPr lang="el-GR" sz="1400" i="1"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endParaRPr>
          </a:p>
        </p:txBody>
      </p:sp>
      <p:pic>
        <p:nvPicPr>
          <p:cNvPr id="205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3599" y="5680081"/>
            <a:ext cx="173355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3956" y="5877272"/>
            <a:ext cx="1954212" cy="92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Ορθογώνιο 1"/>
          <p:cNvSpPr/>
          <p:nvPr/>
        </p:nvSpPr>
        <p:spPr>
          <a:xfrm>
            <a:off x="5171042" y="5877272"/>
            <a:ext cx="2065254" cy="830997"/>
          </a:xfrm>
          <a:prstGeom prst="rect">
            <a:avLst/>
          </a:prstGeom>
        </p:spPr>
        <p:txBody>
          <a:bodyPr wrap="square" numCol="1">
            <a:spAutoFit/>
          </a:bodyPr>
          <a:lstStyle/>
          <a:p>
            <a:pPr algn="just"/>
            <a:r>
              <a:rPr lang="en-US" sz="800" dirty="0">
                <a:solidFill>
                  <a:srgbClr val="231F20"/>
                </a:solidFill>
                <a:latin typeface="PFHighwayGothic"/>
              </a:rPr>
              <a:t>This seminar was funded by the European Union’s </a:t>
            </a:r>
            <a:r>
              <a:rPr lang="fr-FR" sz="800" dirty="0">
                <a:solidFill>
                  <a:srgbClr val="231F20"/>
                </a:solidFill>
                <a:latin typeface="PFHighwayGothic"/>
              </a:rPr>
              <a:t>Justice Programme (2014-2020). The contents </a:t>
            </a:r>
            <a:r>
              <a:rPr lang="en-US" sz="800" dirty="0">
                <a:solidFill>
                  <a:srgbClr val="231F20"/>
                </a:solidFill>
                <a:latin typeface="PFHighwayGothic"/>
              </a:rPr>
              <a:t>of this publication are the sole responsibility of Frederick University and can in no way be taken to reflect the views of the European Commission</a:t>
            </a:r>
            <a:endParaRPr lang="el-GR" dirty="0"/>
          </a:p>
        </p:txBody>
      </p:sp>
      <p:pic>
        <p:nvPicPr>
          <p:cNvPr id="8" name="Picture 2">
            <a:extLst>
              <a:ext uri="{FF2B5EF4-FFF2-40B4-BE49-F238E27FC236}">
                <a16:creationId xmlns:a16="http://schemas.microsoft.com/office/drawing/2014/main" id="{C6EC8091-2998-4B49-B79C-421140B8AB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355" y="5877272"/>
            <a:ext cx="2304256" cy="696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9706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Τίτλος 1"/>
          <p:cNvSpPr>
            <a:spLocks noGrp="1"/>
          </p:cNvSpPr>
          <p:nvPr>
            <p:ph type="title"/>
          </p:nvPr>
        </p:nvSpPr>
        <p:spPr/>
        <p:txBody>
          <a:bodyPr/>
          <a:lstStyle/>
          <a:p>
            <a:br>
              <a:rPr lang="en-US" sz="2400" b="1" dirty="0"/>
            </a:br>
            <a:endParaRPr lang="el-GR" sz="2400" b="1" dirty="0"/>
          </a:p>
        </p:txBody>
      </p:sp>
      <p:sp>
        <p:nvSpPr>
          <p:cNvPr id="2051" name="Θέση περιεχομένου 2"/>
          <p:cNvSpPr>
            <a:spLocks noGrp="1"/>
          </p:cNvSpPr>
          <p:nvPr>
            <p:ph idx="1"/>
          </p:nvPr>
        </p:nvSpPr>
        <p:spPr>
          <a:xfrm>
            <a:off x="457200" y="283800"/>
            <a:ext cx="8229600" cy="5665480"/>
          </a:xfrm>
          <a:ln>
            <a:solidFill>
              <a:srgbClr val="FFFFFF"/>
            </a:solidFill>
          </a:ln>
        </p:spPr>
        <p:txBody>
          <a:bodyPr/>
          <a:lstStyle/>
          <a:p>
            <a:pPr marL="0" indent="0" algn="r">
              <a:buFont typeface="Arial" charset="0"/>
              <a:buNone/>
            </a:pPr>
            <a:endParaRPr lang="en-US" sz="1800" dirty="0"/>
          </a:p>
          <a:p>
            <a:pPr marL="0" lvl="0" indent="0" algn="ctr">
              <a:lnSpc>
                <a:spcPct val="150000"/>
              </a:lnSpc>
              <a:spcAft>
                <a:spcPts val="0"/>
              </a:spcAft>
              <a:buNone/>
            </a:pPr>
            <a:r>
              <a:rPr lang="el-GR" sz="1800" b="1" u="sng" dirty="0">
                <a:solidFill>
                  <a:srgbClr val="1F497D"/>
                </a:solidFill>
                <a:latin typeface="Bookman Old Style" panose="02050604050505020204" pitchFamily="18" charset="0"/>
                <a:ea typeface="Calibri" panose="020F0502020204030204" pitchFamily="34" charset="0"/>
                <a:cs typeface="Times New Roman" panose="02020603050405020304" pitchFamily="18" charset="0"/>
              </a:rPr>
              <a:t>Εδραιώνοντας τον Ευρωπαϊκό Χώρο Δικαιοσύνης</a:t>
            </a:r>
            <a:r>
              <a:rPr lang="en-GB" sz="1800" b="1" u="sng" dirty="0">
                <a:solidFill>
                  <a:srgbClr val="1F497D"/>
                </a:solidFill>
                <a:latin typeface="Bookman Old Style" panose="02050604050505020204" pitchFamily="18" charset="0"/>
                <a:ea typeface="Calibri" panose="020F0502020204030204" pitchFamily="34" charset="0"/>
                <a:cs typeface="Times New Roman" panose="02020603050405020304" pitchFamily="18" charset="0"/>
              </a:rPr>
              <a:t>: </a:t>
            </a:r>
            <a:r>
              <a:rPr lang="el-GR" sz="1800" b="1" u="sng" dirty="0">
                <a:solidFill>
                  <a:srgbClr val="1F497D"/>
                </a:solidFill>
                <a:latin typeface="Bookman Old Style" panose="02050604050505020204" pitchFamily="18" charset="0"/>
                <a:ea typeface="Calibri" panose="020F0502020204030204" pitchFamily="34" charset="0"/>
                <a:cs typeface="Times New Roman" panose="02020603050405020304" pitchFamily="18" charset="0"/>
              </a:rPr>
              <a:t>Η Προστασία Θεμελιωδών Δικαιωμάτων </a:t>
            </a:r>
          </a:p>
          <a:p>
            <a:pPr marL="0" indent="0" algn="just">
              <a:lnSpc>
                <a:spcPct val="150000"/>
              </a:lnSpc>
              <a:spcAft>
                <a:spcPts val="0"/>
              </a:spcAft>
              <a:buNone/>
            </a:pPr>
            <a:r>
              <a:rPr lang="el-GR" sz="1600" u="sng"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Θεμελιώδης Κανόνες Προστασίας </a:t>
            </a:r>
          </a:p>
          <a:p>
            <a:pPr marL="0" indent="0" algn="just">
              <a:lnSpc>
                <a:spcPct val="150000"/>
              </a:lnSpc>
              <a:spcAft>
                <a:spcPts val="0"/>
              </a:spcAft>
              <a:buNone/>
            </a:pPr>
            <a:r>
              <a:rPr lang="el-GR" sz="1400" i="1"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	Επισημαίνεται η αρχή της ακεραιότητας και εμπιστευτικότητας των δεδομένων που προϋποθέτει τη λήψη κατάλληλων τεχνικών ή οργανωτικών μέτρων προκειμένου να αποτραπεί κάποια παράνομη επεξεργασία ή απώλεια ή φθορά ή καταστροφή.  </a:t>
            </a:r>
          </a:p>
          <a:p>
            <a:pPr marL="0" indent="0" algn="just">
              <a:lnSpc>
                <a:spcPct val="150000"/>
              </a:lnSpc>
              <a:spcAft>
                <a:spcPts val="0"/>
              </a:spcAft>
              <a:buNone/>
            </a:pPr>
            <a:r>
              <a:rPr lang="el-GR" sz="1400" i="1"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	Η Αρχή της λογοδοσίας η οποία επιβάλλει την υποχρέωση στον Υπεύθυνο επεξεργασίας να είναι σε θέση να αποδείξει τη συμμόρφωση του με τις νομοθετικές επιταγές.</a:t>
            </a:r>
          </a:p>
          <a:p>
            <a:pPr marL="0" indent="0" algn="just">
              <a:lnSpc>
                <a:spcPct val="150000"/>
              </a:lnSpc>
              <a:spcAft>
                <a:spcPts val="0"/>
              </a:spcAft>
              <a:buNone/>
            </a:pPr>
            <a:r>
              <a:rPr lang="el-GR" sz="1400" i="1"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	Η αρχή της ασφάλειας και της εμπιστευτικότητας των δεδομένων που συλλέγονται καθότι παράβαση και διαρροή δυνατό να οδηγήσει σε επιβολή κυρώσεων .</a:t>
            </a:r>
          </a:p>
          <a:p>
            <a:pPr marL="0" indent="0" algn="just">
              <a:lnSpc>
                <a:spcPct val="150000"/>
              </a:lnSpc>
              <a:spcAft>
                <a:spcPts val="0"/>
              </a:spcAft>
              <a:buNone/>
            </a:pPr>
            <a:endParaRPr lang="el-GR" sz="1400" i="1"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endParaRPr>
          </a:p>
        </p:txBody>
      </p:sp>
      <p:pic>
        <p:nvPicPr>
          <p:cNvPr id="205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3599" y="5680081"/>
            <a:ext cx="173355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3956" y="5877272"/>
            <a:ext cx="1954212" cy="92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Ορθογώνιο 1"/>
          <p:cNvSpPr/>
          <p:nvPr/>
        </p:nvSpPr>
        <p:spPr>
          <a:xfrm>
            <a:off x="5171042" y="5877272"/>
            <a:ext cx="2065254" cy="830997"/>
          </a:xfrm>
          <a:prstGeom prst="rect">
            <a:avLst/>
          </a:prstGeom>
        </p:spPr>
        <p:txBody>
          <a:bodyPr wrap="square" numCol="1">
            <a:spAutoFit/>
          </a:bodyPr>
          <a:lstStyle/>
          <a:p>
            <a:pPr algn="just"/>
            <a:r>
              <a:rPr lang="en-US" sz="800" dirty="0">
                <a:solidFill>
                  <a:srgbClr val="231F20"/>
                </a:solidFill>
                <a:latin typeface="PFHighwayGothic"/>
              </a:rPr>
              <a:t>This seminar was funded by the European Union’s </a:t>
            </a:r>
            <a:r>
              <a:rPr lang="fr-FR" sz="800" dirty="0">
                <a:solidFill>
                  <a:srgbClr val="231F20"/>
                </a:solidFill>
                <a:latin typeface="PFHighwayGothic"/>
              </a:rPr>
              <a:t>Justice Programme (2014-2020). The contents </a:t>
            </a:r>
            <a:r>
              <a:rPr lang="en-US" sz="800" dirty="0">
                <a:solidFill>
                  <a:srgbClr val="231F20"/>
                </a:solidFill>
                <a:latin typeface="PFHighwayGothic"/>
              </a:rPr>
              <a:t>of this publication are the sole responsibility of Frederick University and can in no way be taken to reflect the views of the European Commission</a:t>
            </a:r>
            <a:endParaRPr lang="el-GR" dirty="0"/>
          </a:p>
        </p:txBody>
      </p:sp>
      <p:pic>
        <p:nvPicPr>
          <p:cNvPr id="8" name="Picture 2">
            <a:extLst>
              <a:ext uri="{FF2B5EF4-FFF2-40B4-BE49-F238E27FC236}">
                <a16:creationId xmlns:a16="http://schemas.microsoft.com/office/drawing/2014/main" id="{C6EC8091-2998-4B49-B79C-421140B8AB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355" y="5877272"/>
            <a:ext cx="2304256" cy="696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7630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Τίτλος 1"/>
          <p:cNvSpPr>
            <a:spLocks noGrp="1"/>
          </p:cNvSpPr>
          <p:nvPr>
            <p:ph type="title"/>
          </p:nvPr>
        </p:nvSpPr>
        <p:spPr/>
        <p:txBody>
          <a:bodyPr/>
          <a:lstStyle/>
          <a:p>
            <a:br>
              <a:rPr lang="en-US" sz="2400" b="1" dirty="0"/>
            </a:br>
            <a:endParaRPr lang="el-GR" sz="2400" b="1" dirty="0"/>
          </a:p>
        </p:txBody>
      </p:sp>
      <p:sp>
        <p:nvSpPr>
          <p:cNvPr id="2051" name="Θέση περιεχομένου 2"/>
          <p:cNvSpPr>
            <a:spLocks noGrp="1"/>
          </p:cNvSpPr>
          <p:nvPr>
            <p:ph idx="1"/>
          </p:nvPr>
        </p:nvSpPr>
        <p:spPr>
          <a:xfrm>
            <a:off x="457200" y="283800"/>
            <a:ext cx="8229600" cy="5665480"/>
          </a:xfrm>
          <a:ln>
            <a:solidFill>
              <a:srgbClr val="FFFFFF"/>
            </a:solidFill>
          </a:ln>
        </p:spPr>
        <p:txBody>
          <a:bodyPr/>
          <a:lstStyle/>
          <a:p>
            <a:pPr marL="0" indent="0" algn="r">
              <a:buFont typeface="Arial" charset="0"/>
              <a:buNone/>
            </a:pPr>
            <a:endParaRPr lang="en-US" sz="1800" dirty="0"/>
          </a:p>
          <a:p>
            <a:pPr marL="0" lvl="0" indent="0" algn="ctr">
              <a:lnSpc>
                <a:spcPct val="150000"/>
              </a:lnSpc>
              <a:spcAft>
                <a:spcPts val="0"/>
              </a:spcAft>
              <a:buNone/>
            </a:pPr>
            <a:r>
              <a:rPr lang="el-GR" sz="1800" b="1" u="sng" dirty="0">
                <a:solidFill>
                  <a:srgbClr val="1F497D"/>
                </a:solidFill>
                <a:latin typeface="Bookman Old Style" panose="02050604050505020204" pitchFamily="18" charset="0"/>
                <a:ea typeface="Calibri" panose="020F0502020204030204" pitchFamily="34" charset="0"/>
                <a:cs typeface="Times New Roman" panose="02020603050405020304" pitchFamily="18" charset="0"/>
              </a:rPr>
              <a:t>Εδραιώνοντας τον Ευρωπαϊκό Χώρο Δικαιοσύνης</a:t>
            </a:r>
            <a:r>
              <a:rPr lang="en-GB" sz="1800" b="1" u="sng" dirty="0">
                <a:solidFill>
                  <a:srgbClr val="1F497D"/>
                </a:solidFill>
                <a:latin typeface="Bookman Old Style" panose="02050604050505020204" pitchFamily="18" charset="0"/>
                <a:ea typeface="Calibri" panose="020F0502020204030204" pitchFamily="34" charset="0"/>
                <a:cs typeface="Times New Roman" panose="02020603050405020304" pitchFamily="18" charset="0"/>
              </a:rPr>
              <a:t>: </a:t>
            </a:r>
            <a:r>
              <a:rPr lang="el-GR" sz="1800" b="1" u="sng" dirty="0">
                <a:solidFill>
                  <a:srgbClr val="1F497D"/>
                </a:solidFill>
                <a:latin typeface="Bookman Old Style" panose="02050604050505020204" pitchFamily="18" charset="0"/>
                <a:ea typeface="Calibri" panose="020F0502020204030204" pitchFamily="34" charset="0"/>
                <a:cs typeface="Times New Roman" panose="02020603050405020304" pitchFamily="18" charset="0"/>
              </a:rPr>
              <a:t>Η Προστασία Θεμελιωδών Δικαιωμάτων </a:t>
            </a:r>
          </a:p>
          <a:p>
            <a:pPr marL="0" indent="0" algn="just">
              <a:lnSpc>
                <a:spcPct val="150000"/>
              </a:lnSpc>
              <a:spcAft>
                <a:spcPts val="0"/>
              </a:spcAft>
              <a:buNone/>
            </a:pPr>
            <a:r>
              <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Αιτήματα προς Αθλητικούς Οργανισμούς </a:t>
            </a:r>
          </a:p>
          <a:p>
            <a:pPr marL="0" indent="0" algn="just">
              <a:lnSpc>
                <a:spcPct val="150000"/>
              </a:lnSpc>
              <a:spcAft>
                <a:spcPts val="0"/>
              </a:spcAft>
              <a:buNone/>
            </a:pPr>
            <a:r>
              <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	Δικαίωμα στη λήθη : Σ’ αυτές τις περιπτώσεις ο κάθε αθλητικός φορέας είναι υποχρεωμένος να αφαιρέσει και να διαγράψει συγκεκριμένα αποτελέσματα ή δεδομένα εκτός εάν δεν θίγεται το δικαίωμα ενημερώσεως της κοινής γνώμης, η διατήρηση των δεδομένων για σκοπούς εκπλήρωσης ή προώθησης νομικής υποχρέωσης . </a:t>
            </a:r>
          </a:p>
          <a:p>
            <a:pPr marL="0" indent="0" algn="just">
              <a:lnSpc>
                <a:spcPct val="150000"/>
              </a:lnSpc>
              <a:spcAft>
                <a:spcPts val="0"/>
              </a:spcAft>
              <a:buNone/>
            </a:pPr>
            <a:r>
              <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	Δικαίωμα στη φορητότητα : Το δικαίωμα συνίσταται στη δυνατότητα του υποκειμένου των δεδομένων να λαμβάνει τα δεδομένα προσωπικού χαρακτήρα που το αφορούν σε δομημένο, κοινώς χρησιμοποιούμενο και αναγνώσιμο από μηχανήματα δια λειτουργικό μορφότυπο . </a:t>
            </a:r>
          </a:p>
          <a:p>
            <a:pPr marL="0" indent="0" algn="just">
              <a:lnSpc>
                <a:spcPct val="150000"/>
              </a:lnSpc>
              <a:spcAft>
                <a:spcPts val="0"/>
              </a:spcAft>
              <a:buNone/>
            </a:pPr>
            <a:r>
              <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 </a:t>
            </a:r>
          </a:p>
        </p:txBody>
      </p:sp>
      <p:pic>
        <p:nvPicPr>
          <p:cNvPr id="205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3599" y="5680081"/>
            <a:ext cx="173355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3956" y="5877272"/>
            <a:ext cx="1954212" cy="92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Ορθογώνιο 1"/>
          <p:cNvSpPr/>
          <p:nvPr/>
        </p:nvSpPr>
        <p:spPr>
          <a:xfrm>
            <a:off x="5171042" y="5877272"/>
            <a:ext cx="2065254" cy="830997"/>
          </a:xfrm>
          <a:prstGeom prst="rect">
            <a:avLst/>
          </a:prstGeom>
        </p:spPr>
        <p:txBody>
          <a:bodyPr wrap="square" numCol="1">
            <a:spAutoFit/>
          </a:bodyPr>
          <a:lstStyle/>
          <a:p>
            <a:pPr algn="just"/>
            <a:r>
              <a:rPr lang="en-US" sz="800" dirty="0">
                <a:solidFill>
                  <a:srgbClr val="231F20"/>
                </a:solidFill>
                <a:latin typeface="PFHighwayGothic"/>
              </a:rPr>
              <a:t>This seminar was funded by the European Union’s </a:t>
            </a:r>
            <a:r>
              <a:rPr lang="fr-FR" sz="800" dirty="0">
                <a:solidFill>
                  <a:srgbClr val="231F20"/>
                </a:solidFill>
                <a:latin typeface="PFHighwayGothic"/>
              </a:rPr>
              <a:t>Justice Programme (2014-2020). The contents </a:t>
            </a:r>
            <a:r>
              <a:rPr lang="en-US" sz="800" dirty="0">
                <a:solidFill>
                  <a:srgbClr val="231F20"/>
                </a:solidFill>
                <a:latin typeface="PFHighwayGothic"/>
              </a:rPr>
              <a:t>of this publication are the sole responsibility of Frederick University and can in no way be taken to reflect the views of the European Commission</a:t>
            </a:r>
            <a:endParaRPr lang="el-GR" dirty="0"/>
          </a:p>
        </p:txBody>
      </p:sp>
      <p:pic>
        <p:nvPicPr>
          <p:cNvPr id="8" name="Picture 2">
            <a:extLst>
              <a:ext uri="{FF2B5EF4-FFF2-40B4-BE49-F238E27FC236}">
                <a16:creationId xmlns:a16="http://schemas.microsoft.com/office/drawing/2014/main" id="{C6EC8091-2998-4B49-B79C-421140B8AB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355" y="5877272"/>
            <a:ext cx="2304256" cy="696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6320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Τίτλος 1"/>
          <p:cNvSpPr>
            <a:spLocks noGrp="1"/>
          </p:cNvSpPr>
          <p:nvPr>
            <p:ph type="title"/>
          </p:nvPr>
        </p:nvSpPr>
        <p:spPr/>
        <p:txBody>
          <a:bodyPr/>
          <a:lstStyle/>
          <a:p>
            <a:br>
              <a:rPr lang="en-US" sz="2400" b="1" dirty="0"/>
            </a:br>
            <a:endParaRPr lang="el-GR" sz="2400" b="1" dirty="0"/>
          </a:p>
        </p:txBody>
      </p:sp>
      <p:sp>
        <p:nvSpPr>
          <p:cNvPr id="2051" name="Θέση περιεχομένου 2"/>
          <p:cNvSpPr>
            <a:spLocks noGrp="1"/>
          </p:cNvSpPr>
          <p:nvPr>
            <p:ph idx="1"/>
          </p:nvPr>
        </p:nvSpPr>
        <p:spPr>
          <a:xfrm>
            <a:off x="457200" y="283800"/>
            <a:ext cx="8229600" cy="5665480"/>
          </a:xfrm>
          <a:ln>
            <a:solidFill>
              <a:srgbClr val="FFFFFF"/>
            </a:solidFill>
          </a:ln>
        </p:spPr>
        <p:txBody>
          <a:bodyPr/>
          <a:lstStyle/>
          <a:p>
            <a:pPr marL="0" indent="0" algn="r">
              <a:buFont typeface="Arial" charset="0"/>
              <a:buNone/>
            </a:pPr>
            <a:endParaRPr lang="en-US" sz="1800" dirty="0"/>
          </a:p>
          <a:p>
            <a:pPr marL="0" lvl="0" indent="0" algn="ctr">
              <a:lnSpc>
                <a:spcPct val="150000"/>
              </a:lnSpc>
              <a:spcAft>
                <a:spcPts val="0"/>
              </a:spcAft>
              <a:buNone/>
            </a:pPr>
            <a:r>
              <a:rPr lang="el-GR" sz="1800" b="1" u="sng" dirty="0">
                <a:solidFill>
                  <a:srgbClr val="1F497D"/>
                </a:solidFill>
                <a:latin typeface="Bookman Old Style" panose="02050604050505020204" pitchFamily="18" charset="0"/>
                <a:ea typeface="Calibri" panose="020F0502020204030204" pitchFamily="34" charset="0"/>
                <a:cs typeface="Times New Roman" panose="02020603050405020304" pitchFamily="18" charset="0"/>
              </a:rPr>
              <a:t>Εδραιώνοντας τον Ευρωπαϊκό Χώρο Δικαιοσύνης</a:t>
            </a:r>
            <a:r>
              <a:rPr lang="en-GB" sz="1800" b="1" u="sng" dirty="0">
                <a:solidFill>
                  <a:srgbClr val="1F497D"/>
                </a:solidFill>
                <a:latin typeface="Bookman Old Style" panose="02050604050505020204" pitchFamily="18" charset="0"/>
                <a:ea typeface="Calibri" panose="020F0502020204030204" pitchFamily="34" charset="0"/>
                <a:cs typeface="Times New Roman" panose="02020603050405020304" pitchFamily="18" charset="0"/>
              </a:rPr>
              <a:t>: </a:t>
            </a:r>
            <a:r>
              <a:rPr lang="el-GR" sz="1800" b="1" u="sng" dirty="0">
                <a:solidFill>
                  <a:srgbClr val="1F497D"/>
                </a:solidFill>
                <a:latin typeface="Bookman Old Style" panose="02050604050505020204" pitchFamily="18" charset="0"/>
                <a:ea typeface="Calibri" panose="020F0502020204030204" pitchFamily="34" charset="0"/>
                <a:cs typeface="Times New Roman" panose="02020603050405020304" pitchFamily="18" charset="0"/>
              </a:rPr>
              <a:t>Η Προστασία Θεμελιωδών Δικαιωμάτων </a:t>
            </a:r>
          </a:p>
          <a:p>
            <a:pPr marL="0" indent="0" algn="just">
              <a:lnSpc>
                <a:spcPct val="150000"/>
              </a:lnSpc>
              <a:spcAft>
                <a:spcPts val="0"/>
              </a:spcAft>
              <a:buNone/>
            </a:pPr>
            <a:r>
              <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Αιτήματα προς Αθλητικούς Οργανισμούς </a:t>
            </a:r>
          </a:p>
          <a:p>
            <a:pPr marL="0" indent="0" algn="just">
              <a:lnSpc>
                <a:spcPct val="150000"/>
              </a:lnSpc>
              <a:spcAft>
                <a:spcPts val="0"/>
              </a:spcAft>
              <a:buNone/>
            </a:pPr>
            <a:r>
              <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	Δικαίωμα στην ενημέρωση: θα πρέπει να είναι οι αθλητικοί φορείς να ενημερώσουν το υποκείμενο εάν επεξεργάζονται δεδομένα , να παρέχει ενημέρωση και πληροφόρηση για την επεξεργασία ως επίσης και χορηγήσει αντίγραφο των δεδομένων που τυγχάνουν επεξεργασίας.</a:t>
            </a:r>
          </a:p>
          <a:p>
            <a:pPr marL="0" indent="0" algn="just">
              <a:lnSpc>
                <a:spcPct val="150000"/>
              </a:lnSpc>
              <a:spcAft>
                <a:spcPts val="0"/>
              </a:spcAft>
              <a:buNone/>
            </a:pPr>
            <a:endPar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endParaRPr>
          </a:p>
          <a:p>
            <a:pPr marL="0" indent="0" algn="just">
              <a:lnSpc>
                <a:spcPct val="150000"/>
              </a:lnSpc>
              <a:spcAft>
                <a:spcPts val="0"/>
              </a:spcAft>
              <a:buNone/>
            </a:pPr>
            <a:r>
              <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	Δικαίωμα στη διόρθωση δεδομένων : σε περιπτώσεις λανθασμένων, ανακριβών και μη συμπληρωμένων προσωπικών δεδομένων. 	</a:t>
            </a:r>
          </a:p>
        </p:txBody>
      </p:sp>
      <p:pic>
        <p:nvPicPr>
          <p:cNvPr id="205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3599" y="5680081"/>
            <a:ext cx="173355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3956" y="5877272"/>
            <a:ext cx="1954212" cy="92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Ορθογώνιο 1"/>
          <p:cNvSpPr/>
          <p:nvPr/>
        </p:nvSpPr>
        <p:spPr>
          <a:xfrm>
            <a:off x="5171042" y="5877272"/>
            <a:ext cx="2065254" cy="830997"/>
          </a:xfrm>
          <a:prstGeom prst="rect">
            <a:avLst/>
          </a:prstGeom>
        </p:spPr>
        <p:txBody>
          <a:bodyPr wrap="square" numCol="1">
            <a:spAutoFit/>
          </a:bodyPr>
          <a:lstStyle/>
          <a:p>
            <a:pPr algn="just"/>
            <a:r>
              <a:rPr lang="en-US" sz="800" dirty="0">
                <a:solidFill>
                  <a:srgbClr val="231F20"/>
                </a:solidFill>
                <a:latin typeface="PFHighwayGothic"/>
              </a:rPr>
              <a:t>This seminar was funded by the European Union’s </a:t>
            </a:r>
            <a:r>
              <a:rPr lang="fr-FR" sz="800" dirty="0">
                <a:solidFill>
                  <a:srgbClr val="231F20"/>
                </a:solidFill>
                <a:latin typeface="PFHighwayGothic"/>
              </a:rPr>
              <a:t>Justice Programme (2014-2020). The contents </a:t>
            </a:r>
            <a:r>
              <a:rPr lang="en-US" sz="800" dirty="0">
                <a:solidFill>
                  <a:srgbClr val="231F20"/>
                </a:solidFill>
                <a:latin typeface="PFHighwayGothic"/>
              </a:rPr>
              <a:t>of this publication are the sole responsibility of Frederick University and can in no way be taken to reflect the views of the European Commission</a:t>
            </a:r>
            <a:endParaRPr lang="el-GR" dirty="0"/>
          </a:p>
        </p:txBody>
      </p:sp>
      <p:pic>
        <p:nvPicPr>
          <p:cNvPr id="8" name="Picture 2">
            <a:extLst>
              <a:ext uri="{FF2B5EF4-FFF2-40B4-BE49-F238E27FC236}">
                <a16:creationId xmlns:a16="http://schemas.microsoft.com/office/drawing/2014/main" id="{C6EC8091-2998-4B49-B79C-421140B8AB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355" y="5877272"/>
            <a:ext cx="2304256" cy="696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1197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Τίτλος 1"/>
          <p:cNvSpPr>
            <a:spLocks noGrp="1"/>
          </p:cNvSpPr>
          <p:nvPr>
            <p:ph type="title"/>
          </p:nvPr>
        </p:nvSpPr>
        <p:spPr/>
        <p:txBody>
          <a:bodyPr/>
          <a:lstStyle/>
          <a:p>
            <a:br>
              <a:rPr lang="en-US" sz="2400" b="1" dirty="0"/>
            </a:br>
            <a:endParaRPr lang="el-GR" sz="2400" b="1" dirty="0"/>
          </a:p>
        </p:txBody>
      </p:sp>
      <p:sp>
        <p:nvSpPr>
          <p:cNvPr id="2051" name="Θέση περιεχομένου 2"/>
          <p:cNvSpPr>
            <a:spLocks noGrp="1"/>
          </p:cNvSpPr>
          <p:nvPr>
            <p:ph idx="1"/>
          </p:nvPr>
        </p:nvSpPr>
        <p:spPr>
          <a:xfrm>
            <a:off x="457200" y="283800"/>
            <a:ext cx="8229600" cy="5665480"/>
          </a:xfrm>
          <a:ln>
            <a:solidFill>
              <a:srgbClr val="FFFFFF"/>
            </a:solidFill>
          </a:ln>
        </p:spPr>
        <p:txBody>
          <a:bodyPr/>
          <a:lstStyle/>
          <a:p>
            <a:pPr marL="0" indent="0" algn="r">
              <a:buFont typeface="Arial" charset="0"/>
              <a:buNone/>
            </a:pPr>
            <a:endParaRPr lang="en-US" sz="1800" dirty="0"/>
          </a:p>
          <a:p>
            <a:pPr marL="0" lvl="0" indent="0" algn="ctr">
              <a:lnSpc>
                <a:spcPct val="150000"/>
              </a:lnSpc>
              <a:spcAft>
                <a:spcPts val="0"/>
              </a:spcAft>
              <a:buNone/>
            </a:pPr>
            <a:r>
              <a:rPr lang="el-GR" sz="1800" b="1" u="sng" dirty="0">
                <a:solidFill>
                  <a:srgbClr val="1F497D"/>
                </a:solidFill>
                <a:latin typeface="Bookman Old Style" panose="02050604050505020204" pitchFamily="18" charset="0"/>
                <a:ea typeface="Calibri" panose="020F0502020204030204" pitchFamily="34" charset="0"/>
                <a:cs typeface="Times New Roman" panose="02020603050405020304" pitchFamily="18" charset="0"/>
              </a:rPr>
              <a:t>Εδραιώνοντας τον Ευρωπαϊκό Χώρο Δικαιοσύνης</a:t>
            </a:r>
            <a:r>
              <a:rPr lang="en-GB" sz="1800" b="1" u="sng" dirty="0">
                <a:solidFill>
                  <a:srgbClr val="1F497D"/>
                </a:solidFill>
                <a:latin typeface="Bookman Old Style" panose="02050604050505020204" pitchFamily="18" charset="0"/>
                <a:ea typeface="Calibri" panose="020F0502020204030204" pitchFamily="34" charset="0"/>
                <a:cs typeface="Times New Roman" panose="02020603050405020304" pitchFamily="18" charset="0"/>
              </a:rPr>
              <a:t>: </a:t>
            </a:r>
            <a:r>
              <a:rPr lang="el-GR" sz="1800" b="1" u="sng" dirty="0">
                <a:solidFill>
                  <a:srgbClr val="1F497D"/>
                </a:solidFill>
                <a:latin typeface="Bookman Old Style" panose="02050604050505020204" pitchFamily="18" charset="0"/>
                <a:ea typeface="Calibri" panose="020F0502020204030204" pitchFamily="34" charset="0"/>
                <a:cs typeface="Times New Roman" panose="02020603050405020304" pitchFamily="18" charset="0"/>
              </a:rPr>
              <a:t>Η Προστασία Θεμελιωδών Δικαιωμάτων </a:t>
            </a:r>
          </a:p>
          <a:p>
            <a:pPr marL="0" indent="0" algn="just">
              <a:lnSpc>
                <a:spcPct val="150000"/>
              </a:lnSpc>
              <a:spcAft>
                <a:spcPts val="0"/>
              </a:spcAft>
              <a:buNone/>
            </a:pPr>
            <a:r>
              <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ΕΙΔΙΚΑ ΘΕΜΑΤΑ- ΑΝΤΙ-ΝΤΟΠΙΓΚ </a:t>
            </a:r>
            <a:endParaRPr lang="en-GB"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endParaRPr>
          </a:p>
          <a:p>
            <a:pPr algn="just">
              <a:lnSpc>
                <a:spcPct val="150000"/>
              </a:lnSpc>
              <a:spcAft>
                <a:spcPts val="0"/>
              </a:spcAft>
              <a:buFont typeface="Wingdings" panose="05000000000000000000" pitchFamily="2" charset="2"/>
              <a:buChar char="Ø"/>
            </a:pPr>
            <a:r>
              <a:rPr lang="el-GR" sz="14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Άρθρο 9 – Απαγορεύονται οι Α.Ο να επεξεργάζονται δεδομένα προσωπικού χαρακτήρα που αποκαλύπτουν τη φυλετική ή εθνοτική καταγωγή τα πολιτικά φρονήματα τις θρησκευτικές ή φιλοσοφικές πεποιθήσεις ή τη συμμετοχή σε συνδικαλιστική οργάνωση καθώς και η επεξεργασία γενετικών δεδομένων, βιομετρικών δεδομένων με σκοπό την αδιαμφισβήτητη ταυτοποίηση προσώπου δεδομένων που αφορούν την υγεία ή δεδομένων που αφορούν τη σεξουαλική ζωή φυσικού προσώπου ή τον γενετήσιο προσανατολισμό του</a:t>
            </a:r>
          </a:p>
          <a:p>
            <a:pPr algn="just">
              <a:lnSpc>
                <a:spcPct val="150000"/>
              </a:lnSpc>
              <a:spcAft>
                <a:spcPts val="0"/>
              </a:spcAft>
              <a:buFont typeface="Wingdings" panose="05000000000000000000" pitchFamily="2" charset="2"/>
              <a:buChar char="Ø"/>
            </a:pPr>
            <a:endParaRPr lang="el-GR" sz="14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endParaRPr>
          </a:p>
          <a:p>
            <a:pPr algn="just">
              <a:lnSpc>
                <a:spcPct val="150000"/>
              </a:lnSpc>
              <a:spcAft>
                <a:spcPts val="0"/>
              </a:spcAft>
              <a:buFont typeface="Wingdings" panose="05000000000000000000" pitchFamily="2" charset="2"/>
              <a:buChar char="Ø"/>
            </a:pPr>
            <a:r>
              <a:rPr lang="el-GR" sz="14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Ειδικές κατηγορίες αποκτούν μεγαλύτερη σημασία για θέματα </a:t>
            </a:r>
            <a:r>
              <a:rPr lang="en-GB" sz="14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Doping</a:t>
            </a:r>
            <a:endParaRPr lang="el-GR" sz="14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endParaRPr>
          </a:p>
          <a:p>
            <a:pPr marL="0" indent="0" algn="just">
              <a:lnSpc>
                <a:spcPct val="150000"/>
              </a:lnSpc>
              <a:spcAft>
                <a:spcPts val="0"/>
              </a:spcAft>
              <a:buNone/>
            </a:pPr>
            <a:r>
              <a:rPr lang="en-GB" sz="14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 </a:t>
            </a:r>
          </a:p>
          <a:p>
            <a:pPr algn="just">
              <a:lnSpc>
                <a:spcPct val="150000"/>
              </a:lnSpc>
              <a:spcAft>
                <a:spcPts val="0"/>
              </a:spcAft>
              <a:buFont typeface="Wingdings" panose="05000000000000000000" pitchFamily="2" charset="2"/>
              <a:buChar char="Ø"/>
            </a:pPr>
            <a:r>
              <a:rPr lang="el-GR" sz="14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Αθλητές Υποκείμενοι σε ελέγχους </a:t>
            </a:r>
            <a:r>
              <a:rPr lang="en-GB" sz="14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Doping</a:t>
            </a:r>
            <a:r>
              <a:rPr lang="el-GR" sz="14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 που έχουν σκοπό την ανίχνευση χρήσης, από τους Αθλητές, ουσιών ή μεθόδων που περιλαμβάνονται στον Κατάλογο Απαγορευμένων Ουσιών και Μεθόδων </a:t>
            </a:r>
          </a:p>
          <a:p>
            <a:pPr marL="0" indent="0" algn="just">
              <a:lnSpc>
                <a:spcPct val="150000"/>
              </a:lnSpc>
              <a:spcAft>
                <a:spcPts val="0"/>
              </a:spcAft>
              <a:buNone/>
            </a:pPr>
            <a:endPar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endParaRPr>
          </a:p>
        </p:txBody>
      </p:sp>
      <p:pic>
        <p:nvPicPr>
          <p:cNvPr id="205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3599" y="5680081"/>
            <a:ext cx="173355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3956" y="5877272"/>
            <a:ext cx="1954212" cy="92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Ορθογώνιο 1"/>
          <p:cNvSpPr/>
          <p:nvPr/>
        </p:nvSpPr>
        <p:spPr>
          <a:xfrm>
            <a:off x="5171042" y="5877272"/>
            <a:ext cx="2065254" cy="830997"/>
          </a:xfrm>
          <a:prstGeom prst="rect">
            <a:avLst/>
          </a:prstGeom>
        </p:spPr>
        <p:txBody>
          <a:bodyPr wrap="square" numCol="1">
            <a:spAutoFit/>
          </a:bodyPr>
          <a:lstStyle/>
          <a:p>
            <a:pPr algn="just"/>
            <a:r>
              <a:rPr lang="en-US" sz="800" dirty="0">
                <a:solidFill>
                  <a:srgbClr val="231F20"/>
                </a:solidFill>
                <a:latin typeface="PFHighwayGothic"/>
              </a:rPr>
              <a:t>This seminar was funded by the European Union’s </a:t>
            </a:r>
            <a:r>
              <a:rPr lang="fr-FR" sz="800" dirty="0">
                <a:solidFill>
                  <a:srgbClr val="231F20"/>
                </a:solidFill>
                <a:latin typeface="PFHighwayGothic"/>
              </a:rPr>
              <a:t>Justice Programme (2014-2020). The contents </a:t>
            </a:r>
            <a:r>
              <a:rPr lang="en-US" sz="800" dirty="0">
                <a:solidFill>
                  <a:srgbClr val="231F20"/>
                </a:solidFill>
                <a:latin typeface="PFHighwayGothic"/>
              </a:rPr>
              <a:t>of this publication are the sole responsibility of Frederick University and can in no way be taken to reflect the views of the European Commission</a:t>
            </a:r>
            <a:endParaRPr lang="el-GR" dirty="0"/>
          </a:p>
        </p:txBody>
      </p:sp>
      <p:pic>
        <p:nvPicPr>
          <p:cNvPr id="8" name="Picture 2">
            <a:extLst>
              <a:ext uri="{FF2B5EF4-FFF2-40B4-BE49-F238E27FC236}">
                <a16:creationId xmlns:a16="http://schemas.microsoft.com/office/drawing/2014/main" id="{C6EC8091-2998-4B49-B79C-421140B8AB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355" y="5877272"/>
            <a:ext cx="2304256" cy="696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345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Τίτλος 1"/>
          <p:cNvSpPr>
            <a:spLocks noGrp="1"/>
          </p:cNvSpPr>
          <p:nvPr>
            <p:ph type="title"/>
          </p:nvPr>
        </p:nvSpPr>
        <p:spPr/>
        <p:txBody>
          <a:bodyPr/>
          <a:lstStyle/>
          <a:p>
            <a:br>
              <a:rPr lang="en-US" sz="2400" b="1" dirty="0"/>
            </a:br>
            <a:endParaRPr lang="el-GR" sz="2400" b="1" dirty="0"/>
          </a:p>
        </p:txBody>
      </p:sp>
      <p:sp>
        <p:nvSpPr>
          <p:cNvPr id="2051" name="Θέση περιεχομένου 2"/>
          <p:cNvSpPr>
            <a:spLocks noGrp="1"/>
          </p:cNvSpPr>
          <p:nvPr>
            <p:ph idx="1"/>
          </p:nvPr>
        </p:nvSpPr>
        <p:spPr>
          <a:xfrm>
            <a:off x="457200" y="283800"/>
            <a:ext cx="8229600" cy="5665480"/>
          </a:xfrm>
          <a:ln>
            <a:solidFill>
              <a:srgbClr val="FFFFFF"/>
            </a:solidFill>
          </a:ln>
        </p:spPr>
        <p:txBody>
          <a:bodyPr/>
          <a:lstStyle/>
          <a:p>
            <a:pPr marL="0" indent="0" algn="r">
              <a:buFont typeface="Arial" charset="0"/>
              <a:buNone/>
            </a:pPr>
            <a:endParaRPr lang="en-US" sz="1800" dirty="0"/>
          </a:p>
          <a:p>
            <a:pPr marL="0" lvl="0" indent="0" algn="ctr">
              <a:lnSpc>
                <a:spcPct val="150000"/>
              </a:lnSpc>
              <a:spcAft>
                <a:spcPts val="0"/>
              </a:spcAft>
              <a:buNone/>
            </a:pPr>
            <a:r>
              <a:rPr lang="el-GR" sz="1800" b="1" u="sng" dirty="0">
                <a:solidFill>
                  <a:srgbClr val="1F497D"/>
                </a:solidFill>
                <a:latin typeface="Bookman Old Style" panose="02050604050505020204" pitchFamily="18" charset="0"/>
                <a:ea typeface="Calibri" panose="020F0502020204030204" pitchFamily="34" charset="0"/>
                <a:cs typeface="Times New Roman" panose="02020603050405020304" pitchFamily="18" charset="0"/>
              </a:rPr>
              <a:t>Εδραιώνοντας τον Ευρωπαϊκό Χώρο Δικαιοσύνης</a:t>
            </a:r>
            <a:r>
              <a:rPr lang="en-GB" sz="1800" b="1" u="sng" dirty="0">
                <a:solidFill>
                  <a:srgbClr val="1F497D"/>
                </a:solidFill>
                <a:latin typeface="Bookman Old Style" panose="02050604050505020204" pitchFamily="18" charset="0"/>
                <a:ea typeface="Calibri" panose="020F0502020204030204" pitchFamily="34" charset="0"/>
                <a:cs typeface="Times New Roman" panose="02020603050405020304" pitchFamily="18" charset="0"/>
              </a:rPr>
              <a:t>: </a:t>
            </a:r>
            <a:r>
              <a:rPr lang="el-GR" sz="1800" b="1" u="sng" dirty="0">
                <a:solidFill>
                  <a:srgbClr val="1F497D"/>
                </a:solidFill>
                <a:latin typeface="Bookman Old Style" panose="02050604050505020204" pitchFamily="18" charset="0"/>
                <a:ea typeface="Calibri" panose="020F0502020204030204" pitchFamily="34" charset="0"/>
                <a:cs typeface="Times New Roman" panose="02020603050405020304" pitchFamily="18" charset="0"/>
              </a:rPr>
              <a:t>Η Προστασία Θεμελιωδών Δικαιωμάτων </a:t>
            </a:r>
          </a:p>
          <a:p>
            <a:pPr marL="0" indent="0" algn="just">
              <a:lnSpc>
                <a:spcPct val="150000"/>
              </a:lnSpc>
              <a:spcAft>
                <a:spcPts val="0"/>
              </a:spcAft>
              <a:buNone/>
            </a:pPr>
            <a:r>
              <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ΕΙΔΙΚΑ ΘΕΜΑΤΑ- ΑΝΤΙ-ΝΤΟΠΙΓΚ </a:t>
            </a:r>
            <a:endParaRPr lang="en-GB"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endParaRPr>
          </a:p>
          <a:p>
            <a:pPr algn="just">
              <a:lnSpc>
                <a:spcPct val="150000"/>
              </a:lnSpc>
              <a:spcAft>
                <a:spcPts val="0"/>
              </a:spcAft>
              <a:buFont typeface="Wingdings" panose="05000000000000000000" pitchFamily="2" charset="2"/>
              <a:buChar char="v"/>
            </a:pPr>
            <a:r>
              <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Ο Έλεγχος Ντόπινγκ περιλαμβάνει </a:t>
            </a:r>
          </a:p>
          <a:p>
            <a:pPr algn="just">
              <a:lnSpc>
                <a:spcPct val="150000"/>
              </a:lnSpc>
              <a:spcAft>
                <a:spcPts val="0"/>
              </a:spcAft>
            </a:pPr>
            <a:r>
              <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Δειγματοληψία από ΕΟΑ (</a:t>
            </a:r>
            <a:r>
              <a:rPr lang="en-GB"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NADA</a:t>
            </a:r>
            <a:r>
              <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 και </a:t>
            </a:r>
          </a:p>
          <a:p>
            <a:pPr algn="just">
              <a:lnSpc>
                <a:spcPct val="150000"/>
              </a:lnSpc>
              <a:spcAft>
                <a:spcPts val="0"/>
              </a:spcAft>
            </a:pPr>
            <a:r>
              <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Ανάλυση του Δείγματος από ένα Εργαστήριο διαπιστευμένο από τη WADA </a:t>
            </a:r>
            <a:endParaRPr lang="en-GB"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Δειγματοληψία δύναται να γίνει εντός-αγώνα ή εκτός-αγώνα </a:t>
            </a:r>
          </a:p>
          <a:p>
            <a:pPr algn="just">
              <a:lnSpc>
                <a:spcPct val="150000"/>
              </a:lnSpc>
              <a:spcAft>
                <a:spcPts val="0"/>
              </a:spcAft>
            </a:pPr>
            <a:r>
              <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Δειγματοληψία δύναται να γίνει προειδοποίηση </a:t>
            </a:r>
          </a:p>
          <a:p>
            <a:pPr algn="just">
              <a:lnSpc>
                <a:spcPct val="150000"/>
              </a:lnSpc>
              <a:spcAft>
                <a:spcPts val="0"/>
              </a:spcAft>
            </a:pPr>
            <a:r>
              <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Δείγματα που λαμβάνονται είναι ούρα, αίμα ή και τα δύο και </a:t>
            </a:r>
          </a:p>
          <a:p>
            <a:pPr algn="just">
              <a:lnSpc>
                <a:spcPct val="150000"/>
              </a:lnSpc>
              <a:spcAft>
                <a:spcPts val="0"/>
              </a:spcAft>
            </a:pPr>
            <a:r>
              <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Οι Αθλητές υποχρεούνται να συμμορφώνονται για υποβολή σε Έλεγχο Ντόπινγκ όπως επίσης και οι αθλητικοί οργανισμοί που στις τάξεις τους έχουν εγγεγραμμένους τέτοιους αθλητές </a:t>
            </a:r>
          </a:p>
        </p:txBody>
      </p:sp>
      <p:pic>
        <p:nvPicPr>
          <p:cNvPr id="205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3599" y="5680081"/>
            <a:ext cx="173355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3956" y="5877272"/>
            <a:ext cx="1954212" cy="92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Ορθογώνιο 1"/>
          <p:cNvSpPr/>
          <p:nvPr/>
        </p:nvSpPr>
        <p:spPr>
          <a:xfrm>
            <a:off x="5171042" y="5877272"/>
            <a:ext cx="2065254" cy="830997"/>
          </a:xfrm>
          <a:prstGeom prst="rect">
            <a:avLst/>
          </a:prstGeom>
        </p:spPr>
        <p:txBody>
          <a:bodyPr wrap="square" numCol="1">
            <a:spAutoFit/>
          </a:bodyPr>
          <a:lstStyle/>
          <a:p>
            <a:pPr algn="just"/>
            <a:r>
              <a:rPr lang="en-US" sz="800" dirty="0">
                <a:solidFill>
                  <a:srgbClr val="231F20"/>
                </a:solidFill>
                <a:latin typeface="PFHighwayGothic"/>
              </a:rPr>
              <a:t>This seminar was funded by the European Union’s </a:t>
            </a:r>
            <a:r>
              <a:rPr lang="fr-FR" sz="800" dirty="0">
                <a:solidFill>
                  <a:srgbClr val="231F20"/>
                </a:solidFill>
                <a:latin typeface="PFHighwayGothic"/>
              </a:rPr>
              <a:t>Justice Programme (2014-2020). The contents </a:t>
            </a:r>
            <a:r>
              <a:rPr lang="en-US" sz="800" dirty="0">
                <a:solidFill>
                  <a:srgbClr val="231F20"/>
                </a:solidFill>
                <a:latin typeface="PFHighwayGothic"/>
              </a:rPr>
              <a:t>of this publication are the sole responsibility of Frederick University and can in no way be taken to reflect the views of the European Commission</a:t>
            </a:r>
            <a:endParaRPr lang="el-GR" dirty="0"/>
          </a:p>
        </p:txBody>
      </p:sp>
      <p:pic>
        <p:nvPicPr>
          <p:cNvPr id="8" name="Picture 2">
            <a:extLst>
              <a:ext uri="{FF2B5EF4-FFF2-40B4-BE49-F238E27FC236}">
                <a16:creationId xmlns:a16="http://schemas.microsoft.com/office/drawing/2014/main" id="{C6EC8091-2998-4B49-B79C-421140B8AB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355" y="5877272"/>
            <a:ext cx="2304256" cy="696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8B8E6A1A-47E5-410B-925F-BDCDC02ECF09}"/>
              </a:ext>
            </a:extLst>
          </p:cNvPr>
          <p:cNvPicPr>
            <a:picLocks noChangeAspect="1"/>
          </p:cNvPicPr>
          <p:nvPr/>
        </p:nvPicPr>
        <p:blipFill>
          <a:blip r:embed="rId6"/>
          <a:stretch>
            <a:fillRect/>
          </a:stretch>
        </p:blipFill>
        <p:spPr>
          <a:xfrm>
            <a:off x="6203669" y="1382919"/>
            <a:ext cx="1888174" cy="1474122"/>
          </a:xfrm>
          <a:prstGeom prst="rect">
            <a:avLst/>
          </a:prstGeom>
        </p:spPr>
      </p:pic>
    </p:spTree>
    <p:extLst>
      <p:ext uri="{BB962C8B-B14F-4D97-AF65-F5344CB8AC3E}">
        <p14:creationId xmlns:p14="http://schemas.microsoft.com/office/powerpoint/2010/main" val="2363160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Τίτλος 1"/>
          <p:cNvSpPr>
            <a:spLocks noGrp="1"/>
          </p:cNvSpPr>
          <p:nvPr>
            <p:ph type="title"/>
          </p:nvPr>
        </p:nvSpPr>
        <p:spPr/>
        <p:txBody>
          <a:bodyPr/>
          <a:lstStyle/>
          <a:p>
            <a:br>
              <a:rPr lang="en-US" sz="2400" b="1" dirty="0"/>
            </a:br>
            <a:endParaRPr lang="el-GR" sz="2400" b="1" dirty="0"/>
          </a:p>
        </p:txBody>
      </p:sp>
      <p:sp>
        <p:nvSpPr>
          <p:cNvPr id="2051" name="Θέση περιεχομένου 2"/>
          <p:cNvSpPr>
            <a:spLocks noGrp="1"/>
          </p:cNvSpPr>
          <p:nvPr>
            <p:ph idx="1"/>
          </p:nvPr>
        </p:nvSpPr>
        <p:spPr>
          <a:xfrm>
            <a:off x="457200" y="283800"/>
            <a:ext cx="8229600" cy="5665480"/>
          </a:xfrm>
          <a:ln>
            <a:solidFill>
              <a:srgbClr val="FFFFFF"/>
            </a:solidFill>
          </a:ln>
        </p:spPr>
        <p:txBody>
          <a:bodyPr/>
          <a:lstStyle/>
          <a:p>
            <a:pPr marL="0" indent="0" algn="r">
              <a:buFont typeface="Arial" charset="0"/>
              <a:buNone/>
            </a:pPr>
            <a:endParaRPr lang="en-US" sz="1800" dirty="0"/>
          </a:p>
          <a:p>
            <a:pPr marL="0" lvl="0" indent="0" algn="ctr">
              <a:lnSpc>
                <a:spcPct val="150000"/>
              </a:lnSpc>
              <a:spcAft>
                <a:spcPts val="0"/>
              </a:spcAft>
              <a:buNone/>
            </a:pPr>
            <a:r>
              <a:rPr lang="el-GR" sz="1800" b="1" u="sng" dirty="0">
                <a:solidFill>
                  <a:srgbClr val="1F497D"/>
                </a:solidFill>
                <a:latin typeface="Bookman Old Style" panose="02050604050505020204" pitchFamily="18" charset="0"/>
                <a:ea typeface="Calibri" panose="020F0502020204030204" pitchFamily="34" charset="0"/>
                <a:cs typeface="Times New Roman" panose="02020603050405020304" pitchFamily="18" charset="0"/>
              </a:rPr>
              <a:t>Εδραιώνοντας τον Ευρωπαϊκό Χώρο Δικαιοσύνης</a:t>
            </a:r>
            <a:r>
              <a:rPr lang="en-GB" sz="1800" b="1" u="sng" dirty="0">
                <a:solidFill>
                  <a:srgbClr val="1F497D"/>
                </a:solidFill>
                <a:latin typeface="Bookman Old Style" panose="02050604050505020204" pitchFamily="18" charset="0"/>
                <a:ea typeface="Calibri" panose="020F0502020204030204" pitchFamily="34" charset="0"/>
                <a:cs typeface="Times New Roman" panose="02020603050405020304" pitchFamily="18" charset="0"/>
              </a:rPr>
              <a:t>: </a:t>
            </a:r>
            <a:r>
              <a:rPr lang="el-GR" sz="1800" b="1" u="sng" dirty="0">
                <a:solidFill>
                  <a:srgbClr val="1F497D"/>
                </a:solidFill>
                <a:latin typeface="Bookman Old Style" panose="02050604050505020204" pitchFamily="18" charset="0"/>
                <a:ea typeface="Calibri" panose="020F0502020204030204" pitchFamily="34" charset="0"/>
                <a:cs typeface="Times New Roman" panose="02020603050405020304" pitchFamily="18" charset="0"/>
              </a:rPr>
              <a:t>Η Προστασία Θεμελιωδών Δικαιωμάτων </a:t>
            </a:r>
          </a:p>
          <a:p>
            <a:pPr marL="0" indent="0" algn="just">
              <a:lnSpc>
                <a:spcPct val="150000"/>
              </a:lnSpc>
              <a:spcAft>
                <a:spcPts val="0"/>
              </a:spcAft>
              <a:buNone/>
            </a:pPr>
            <a:r>
              <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ΕΙΔΙΚΑ ΘΕΜΑΤΑ- ΑΝΤΙ-ΝΤΟΠΙΓΚ </a:t>
            </a:r>
          </a:p>
          <a:p>
            <a:pPr marL="0" indent="0" algn="just">
              <a:lnSpc>
                <a:spcPct val="150000"/>
              </a:lnSpc>
              <a:spcAft>
                <a:spcPts val="0"/>
              </a:spcAft>
              <a:buNone/>
            </a:pPr>
            <a:r>
              <a:rPr lang="el-GR" sz="1600" u="sng"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Εξαίρεση στην εφαρμογή του άρθρου 9.1 του ΓΚΠΔ αποτελεί </a:t>
            </a:r>
          </a:p>
          <a:p>
            <a:pPr marL="0" indent="0" algn="just">
              <a:lnSpc>
                <a:spcPct val="150000"/>
              </a:lnSpc>
              <a:spcAft>
                <a:spcPts val="0"/>
              </a:spcAft>
              <a:buNone/>
            </a:pPr>
            <a:r>
              <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•Η ρητή συγκατάθεση του υποκείμενου αθλητή </a:t>
            </a:r>
          </a:p>
          <a:p>
            <a:pPr marL="0" indent="0" algn="just">
              <a:lnSpc>
                <a:spcPct val="150000"/>
              </a:lnSpc>
              <a:spcAft>
                <a:spcPts val="0"/>
              </a:spcAft>
              <a:buNone/>
            </a:pPr>
            <a:r>
              <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•Η επεξεργασία είναι απαραίτητη για λόγους ουσιαστικού δημοσίου συμφέροντος βάσει του δικαίου της Ένωσης  ή του κράτους μέλους </a:t>
            </a:r>
          </a:p>
          <a:p>
            <a:pPr marL="0" indent="0" algn="just">
              <a:lnSpc>
                <a:spcPct val="150000"/>
              </a:lnSpc>
              <a:spcAft>
                <a:spcPts val="0"/>
              </a:spcAft>
              <a:buNone/>
            </a:pPr>
            <a:r>
              <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•Η επεξεργασία είναι απαραίτητη για λόγους δημοσίου συμφέροντος στον τομέα της δημόσιας υγείας όπως η διασφάλιση υψηλών προτύπων ποιότητας και ασφάλειας της υγειονομικής περίθαλψης και των φαρμάκων ή των ιατροτεχνολογικών προϊόντων </a:t>
            </a:r>
          </a:p>
          <a:p>
            <a:pPr marL="0" indent="0" algn="just">
              <a:lnSpc>
                <a:spcPct val="150000"/>
              </a:lnSpc>
              <a:spcAft>
                <a:spcPts val="0"/>
              </a:spcAft>
              <a:buNone/>
            </a:pPr>
            <a:endPar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endParaRPr>
          </a:p>
          <a:p>
            <a:pPr marL="0" indent="0" algn="just">
              <a:lnSpc>
                <a:spcPct val="150000"/>
              </a:lnSpc>
              <a:spcAft>
                <a:spcPts val="0"/>
              </a:spcAft>
              <a:buNone/>
            </a:pPr>
            <a:endParaRPr lang="en-GB"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endParaRPr>
          </a:p>
        </p:txBody>
      </p:sp>
      <p:pic>
        <p:nvPicPr>
          <p:cNvPr id="205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3599" y="5680081"/>
            <a:ext cx="173355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3956" y="5877272"/>
            <a:ext cx="1954212" cy="92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Ορθογώνιο 1"/>
          <p:cNvSpPr/>
          <p:nvPr/>
        </p:nvSpPr>
        <p:spPr>
          <a:xfrm>
            <a:off x="5171042" y="5877272"/>
            <a:ext cx="2065254" cy="830997"/>
          </a:xfrm>
          <a:prstGeom prst="rect">
            <a:avLst/>
          </a:prstGeom>
        </p:spPr>
        <p:txBody>
          <a:bodyPr wrap="square" numCol="1">
            <a:spAutoFit/>
          </a:bodyPr>
          <a:lstStyle/>
          <a:p>
            <a:pPr algn="just"/>
            <a:r>
              <a:rPr lang="en-US" sz="800" dirty="0">
                <a:solidFill>
                  <a:srgbClr val="231F20"/>
                </a:solidFill>
                <a:latin typeface="PFHighwayGothic"/>
              </a:rPr>
              <a:t>This seminar was funded by the European Union’s </a:t>
            </a:r>
            <a:r>
              <a:rPr lang="fr-FR" sz="800" dirty="0">
                <a:solidFill>
                  <a:srgbClr val="231F20"/>
                </a:solidFill>
                <a:latin typeface="PFHighwayGothic"/>
              </a:rPr>
              <a:t>Justice Programme (2014-2020). The contents </a:t>
            </a:r>
            <a:r>
              <a:rPr lang="en-US" sz="800" dirty="0">
                <a:solidFill>
                  <a:srgbClr val="231F20"/>
                </a:solidFill>
                <a:latin typeface="PFHighwayGothic"/>
              </a:rPr>
              <a:t>of this publication are the sole responsibility of Frederick University and can in no way be taken to reflect the views of the European Commission</a:t>
            </a:r>
            <a:endParaRPr lang="el-GR" dirty="0"/>
          </a:p>
        </p:txBody>
      </p:sp>
      <p:pic>
        <p:nvPicPr>
          <p:cNvPr id="8" name="Picture 2">
            <a:extLst>
              <a:ext uri="{FF2B5EF4-FFF2-40B4-BE49-F238E27FC236}">
                <a16:creationId xmlns:a16="http://schemas.microsoft.com/office/drawing/2014/main" id="{C6EC8091-2998-4B49-B79C-421140B8AB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355" y="5877272"/>
            <a:ext cx="2304256" cy="696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D346E77D-F79C-437C-BCBB-81C00AEF9DBB}"/>
              </a:ext>
            </a:extLst>
          </p:cNvPr>
          <p:cNvPicPr>
            <a:picLocks noChangeAspect="1"/>
          </p:cNvPicPr>
          <p:nvPr/>
        </p:nvPicPr>
        <p:blipFill>
          <a:blip r:embed="rId6"/>
          <a:stretch>
            <a:fillRect/>
          </a:stretch>
        </p:blipFill>
        <p:spPr>
          <a:xfrm>
            <a:off x="6444208" y="1141782"/>
            <a:ext cx="2242592" cy="1556934"/>
          </a:xfrm>
          <a:prstGeom prst="rect">
            <a:avLst/>
          </a:prstGeom>
        </p:spPr>
      </p:pic>
    </p:spTree>
    <p:extLst>
      <p:ext uri="{BB962C8B-B14F-4D97-AF65-F5344CB8AC3E}">
        <p14:creationId xmlns:p14="http://schemas.microsoft.com/office/powerpoint/2010/main" val="187072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Τίτλος 1"/>
          <p:cNvSpPr>
            <a:spLocks noGrp="1"/>
          </p:cNvSpPr>
          <p:nvPr>
            <p:ph type="title"/>
          </p:nvPr>
        </p:nvSpPr>
        <p:spPr/>
        <p:txBody>
          <a:bodyPr/>
          <a:lstStyle/>
          <a:p>
            <a:br>
              <a:rPr lang="en-US" sz="2400" b="1" dirty="0"/>
            </a:br>
            <a:endParaRPr lang="el-GR" sz="2400" b="1" dirty="0"/>
          </a:p>
        </p:txBody>
      </p:sp>
      <p:sp>
        <p:nvSpPr>
          <p:cNvPr id="2051" name="Θέση περιεχομένου 2"/>
          <p:cNvSpPr>
            <a:spLocks noGrp="1"/>
          </p:cNvSpPr>
          <p:nvPr>
            <p:ph idx="1"/>
          </p:nvPr>
        </p:nvSpPr>
        <p:spPr>
          <a:xfrm>
            <a:off x="457200" y="283800"/>
            <a:ext cx="8229600" cy="5396282"/>
          </a:xfrm>
        </p:spPr>
        <p:txBody>
          <a:bodyPr numCol="1"/>
          <a:lstStyle/>
          <a:p>
            <a:pPr marL="0" indent="0" algn="r">
              <a:buFont typeface="Arial" charset="0"/>
              <a:buNone/>
            </a:pPr>
            <a:endParaRPr lang="en-US" sz="1800" dirty="0"/>
          </a:p>
          <a:p>
            <a:pPr marL="0" indent="0" algn="ctr">
              <a:lnSpc>
                <a:spcPct val="150000"/>
              </a:lnSpc>
              <a:spcAft>
                <a:spcPts val="0"/>
              </a:spcAft>
              <a:buNone/>
            </a:pPr>
            <a:r>
              <a:rPr lang="el-GR" sz="1800" b="1" u="sng"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Εδραιώνοντας τον Ευρωπαϊκό Χώρο Δικαιοσύνης</a:t>
            </a:r>
            <a:r>
              <a:rPr lang="en-GB" sz="1800" b="1" u="sng"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 </a:t>
            </a:r>
            <a:r>
              <a:rPr lang="el-GR" sz="1800" b="1" u="sng"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Η Προστασία Θεμελιωδών Δικαιωμάτων </a:t>
            </a:r>
          </a:p>
          <a:p>
            <a:pPr marL="0" indent="0">
              <a:lnSpc>
                <a:spcPct val="150000"/>
              </a:lnSpc>
              <a:spcAft>
                <a:spcPts val="0"/>
              </a:spcAft>
              <a:buNone/>
            </a:pPr>
            <a:r>
              <a:rPr lang="el-GR" sz="1800" b="1"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ΠΕΡΙΕΧΟΜΕΝΑ		</a:t>
            </a:r>
          </a:p>
          <a:p>
            <a:pPr marL="0" indent="0">
              <a:lnSpc>
                <a:spcPct val="150000"/>
              </a:lnSpc>
              <a:spcAft>
                <a:spcPts val="0"/>
              </a:spcAft>
              <a:buNone/>
            </a:pPr>
            <a:r>
              <a:rPr lang="el-GR" sz="1800" b="1"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				- </a:t>
            </a:r>
            <a:r>
              <a:rPr lang="el-GR" sz="14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Εισαγωγή στο Αθλητικό Δίκαιο</a:t>
            </a:r>
          </a:p>
          <a:p>
            <a:pPr marL="0" indent="0">
              <a:lnSpc>
                <a:spcPct val="150000"/>
              </a:lnSpc>
              <a:spcAft>
                <a:spcPts val="0"/>
              </a:spcAft>
              <a:buNone/>
            </a:pPr>
            <a:r>
              <a:rPr lang="el-GR" sz="14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				</a:t>
            </a:r>
            <a:r>
              <a:rPr lang="el-GR" sz="1400" b="1"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a:t>
            </a:r>
            <a:r>
              <a:rPr lang="el-GR" sz="14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 Αθλητισμός &amp; ΓΚΠΔ</a:t>
            </a:r>
          </a:p>
          <a:p>
            <a:pPr marL="0" indent="0">
              <a:lnSpc>
                <a:spcPct val="150000"/>
              </a:lnSpc>
              <a:spcAft>
                <a:spcPts val="0"/>
              </a:spcAft>
              <a:buNone/>
            </a:pPr>
            <a:r>
              <a:rPr lang="el-GR" sz="14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				- Αθλητικοί Οργανισμοί (Α.Ο) &amp; ΓΚΠΔ</a:t>
            </a:r>
          </a:p>
          <a:p>
            <a:pPr marL="0" indent="0">
              <a:lnSpc>
                <a:spcPct val="150000"/>
              </a:lnSpc>
              <a:spcAft>
                <a:spcPts val="0"/>
              </a:spcAft>
              <a:buNone/>
            </a:pPr>
            <a:r>
              <a:rPr lang="el-GR" sz="14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				- Δραστηριότητες &amp; Επεξεργασία</a:t>
            </a:r>
          </a:p>
          <a:p>
            <a:pPr marL="0" indent="0">
              <a:lnSpc>
                <a:spcPct val="150000"/>
              </a:lnSpc>
              <a:spcAft>
                <a:spcPts val="0"/>
              </a:spcAft>
              <a:buNone/>
            </a:pPr>
            <a:r>
              <a:rPr lang="el-GR" sz="14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				- Διαχείριση Δεδομένων</a:t>
            </a:r>
          </a:p>
          <a:p>
            <a:pPr marL="0" indent="0">
              <a:lnSpc>
                <a:spcPct val="150000"/>
              </a:lnSpc>
              <a:spcAft>
                <a:spcPts val="0"/>
              </a:spcAft>
              <a:buNone/>
            </a:pPr>
            <a:r>
              <a:rPr lang="el-GR" sz="14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				- Διασφάλισης Νομιμότητας Α.Ο</a:t>
            </a:r>
          </a:p>
          <a:p>
            <a:pPr marL="0" indent="0">
              <a:lnSpc>
                <a:spcPct val="150000"/>
              </a:lnSpc>
              <a:spcAft>
                <a:spcPts val="0"/>
              </a:spcAft>
              <a:buNone/>
            </a:pPr>
            <a:r>
              <a:rPr lang="el-GR" sz="14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				- Κανόνες Προστασίας Δεδομένων</a:t>
            </a:r>
          </a:p>
          <a:p>
            <a:pPr marL="0" indent="0">
              <a:lnSpc>
                <a:spcPct val="150000"/>
              </a:lnSpc>
              <a:spcAft>
                <a:spcPts val="0"/>
              </a:spcAft>
              <a:buNone/>
            </a:pPr>
            <a:r>
              <a:rPr lang="el-GR" sz="14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				- Αιτήματα προς Α.Ο</a:t>
            </a:r>
          </a:p>
          <a:p>
            <a:pPr marL="0" indent="0">
              <a:lnSpc>
                <a:spcPct val="150000"/>
              </a:lnSpc>
              <a:spcAft>
                <a:spcPts val="0"/>
              </a:spcAft>
              <a:buNone/>
            </a:pPr>
            <a:r>
              <a:rPr lang="el-GR" sz="14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				- Ειδικά Ζητήματα</a:t>
            </a:r>
            <a:r>
              <a:rPr lang="en-GB" sz="14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a:t>
            </a:r>
            <a:r>
              <a:rPr lang="el-GR" sz="14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Αντι-ντόμπιγκ+Κάρτα Φιλάθλου</a:t>
            </a:r>
          </a:p>
          <a:p>
            <a:pPr marL="0" indent="0">
              <a:lnSpc>
                <a:spcPct val="150000"/>
              </a:lnSpc>
              <a:spcAft>
                <a:spcPts val="0"/>
              </a:spcAft>
              <a:buNone/>
            </a:pPr>
            <a:r>
              <a:rPr lang="el-GR" sz="14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				- Συμπεράσματα</a:t>
            </a:r>
          </a:p>
          <a:p>
            <a:pPr marL="0" indent="0">
              <a:lnSpc>
                <a:spcPct val="150000"/>
              </a:lnSpc>
              <a:spcAft>
                <a:spcPts val="0"/>
              </a:spcAft>
              <a:buNone/>
            </a:pPr>
            <a:r>
              <a:rPr lang="el-GR" sz="18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 </a:t>
            </a:r>
            <a:r>
              <a:rPr lang="el-GR" sz="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						 				</a:t>
            </a:r>
          </a:p>
          <a:p>
            <a:pPr marL="0" indent="0">
              <a:lnSpc>
                <a:spcPct val="150000"/>
              </a:lnSpc>
              <a:spcAft>
                <a:spcPts val="0"/>
              </a:spcAft>
              <a:buNone/>
            </a:pPr>
            <a:endParaRPr lang="en-GB" sz="6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05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3599" y="5680081"/>
            <a:ext cx="173355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23956" y="5726642"/>
            <a:ext cx="1954212"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Ορθογώνιο 1"/>
          <p:cNvSpPr/>
          <p:nvPr/>
        </p:nvSpPr>
        <p:spPr>
          <a:xfrm>
            <a:off x="5171042" y="5877272"/>
            <a:ext cx="2065254" cy="830997"/>
          </a:xfrm>
          <a:prstGeom prst="rect">
            <a:avLst/>
          </a:prstGeom>
        </p:spPr>
        <p:txBody>
          <a:bodyPr wrap="square" numCol="1">
            <a:spAutoFit/>
          </a:bodyPr>
          <a:lstStyle/>
          <a:p>
            <a:pPr algn="just"/>
            <a:r>
              <a:rPr lang="en-US" sz="800" dirty="0">
                <a:solidFill>
                  <a:srgbClr val="231F20"/>
                </a:solidFill>
                <a:latin typeface="PFHighwayGothic"/>
              </a:rPr>
              <a:t>This seminar was funded by the European Union’s </a:t>
            </a:r>
            <a:r>
              <a:rPr lang="fr-FR" sz="800" dirty="0">
                <a:solidFill>
                  <a:srgbClr val="231F20"/>
                </a:solidFill>
                <a:latin typeface="PFHighwayGothic"/>
              </a:rPr>
              <a:t>Justice Programme (2014-2020). The contents </a:t>
            </a:r>
            <a:r>
              <a:rPr lang="en-US" sz="800" dirty="0">
                <a:solidFill>
                  <a:srgbClr val="231F20"/>
                </a:solidFill>
                <a:latin typeface="PFHighwayGothic"/>
              </a:rPr>
              <a:t>of this publication are the sole responsibility of Frederick University and can in no way be taken to reflect the views of the European Commission</a:t>
            </a:r>
            <a:endParaRPr lang="el-GR" dirty="0"/>
          </a:p>
        </p:txBody>
      </p:sp>
      <p:pic>
        <p:nvPicPr>
          <p:cNvPr id="8" name="Picture 2">
            <a:extLst>
              <a:ext uri="{FF2B5EF4-FFF2-40B4-BE49-F238E27FC236}">
                <a16:creationId xmlns:a16="http://schemas.microsoft.com/office/drawing/2014/main" id="{C6EC8091-2998-4B49-B79C-421140B8AB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355" y="5877272"/>
            <a:ext cx="2304256" cy="696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666BBC36-6A5E-42B6-939C-97E31BA0A69D}"/>
              </a:ext>
            </a:extLst>
          </p:cNvPr>
          <p:cNvPicPr>
            <a:picLocks noChangeAspect="1"/>
          </p:cNvPicPr>
          <p:nvPr/>
        </p:nvPicPr>
        <p:blipFill>
          <a:blip r:embed="rId6"/>
          <a:stretch>
            <a:fillRect/>
          </a:stretch>
        </p:blipFill>
        <p:spPr>
          <a:xfrm>
            <a:off x="539552" y="2010645"/>
            <a:ext cx="3289759" cy="3273621"/>
          </a:xfrm>
          <a:prstGeom prst="rect">
            <a:avLst/>
          </a:prstGeom>
        </p:spPr>
      </p:pic>
    </p:spTree>
    <p:extLst>
      <p:ext uri="{BB962C8B-B14F-4D97-AF65-F5344CB8AC3E}">
        <p14:creationId xmlns:p14="http://schemas.microsoft.com/office/powerpoint/2010/main" val="1082884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Τίτλος 1"/>
          <p:cNvSpPr>
            <a:spLocks noGrp="1"/>
          </p:cNvSpPr>
          <p:nvPr>
            <p:ph type="title"/>
          </p:nvPr>
        </p:nvSpPr>
        <p:spPr/>
        <p:txBody>
          <a:bodyPr/>
          <a:lstStyle/>
          <a:p>
            <a:br>
              <a:rPr lang="en-US" sz="2400" b="1" dirty="0"/>
            </a:br>
            <a:endParaRPr lang="el-GR" sz="2400" b="1" dirty="0"/>
          </a:p>
        </p:txBody>
      </p:sp>
      <p:sp>
        <p:nvSpPr>
          <p:cNvPr id="2051" name="Θέση περιεχομένου 2"/>
          <p:cNvSpPr>
            <a:spLocks noGrp="1"/>
          </p:cNvSpPr>
          <p:nvPr>
            <p:ph idx="1"/>
          </p:nvPr>
        </p:nvSpPr>
        <p:spPr>
          <a:xfrm>
            <a:off x="457200" y="283800"/>
            <a:ext cx="8229600" cy="5665480"/>
          </a:xfrm>
          <a:ln>
            <a:solidFill>
              <a:srgbClr val="FFFFFF"/>
            </a:solidFill>
          </a:ln>
        </p:spPr>
        <p:txBody>
          <a:bodyPr/>
          <a:lstStyle/>
          <a:p>
            <a:pPr marL="0" indent="0" algn="r">
              <a:buFont typeface="Arial" charset="0"/>
              <a:buNone/>
            </a:pPr>
            <a:endParaRPr lang="en-US" sz="1800" dirty="0"/>
          </a:p>
          <a:p>
            <a:pPr marL="0" lvl="0" indent="0" algn="ctr">
              <a:lnSpc>
                <a:spcPct val="150000"/>
              </a:lnSpc>
              <a:spcAft>
                <a:spcPts val="0"/>
              </a:spcAft>
              <a:buNone/>
            </a:pPr>
            <a:r>
              <a:rPr lang="el-GR" sz="1800" b="1" u="sng" dirty="0">
                <a:solidFill>
                  <a:srgbClr val="1F497D"/>
                </a:solidFill>
                <a:latin typeface="Bookman Old Style" panose="02050604050505020204" pitchFamily="18" charset="0"/>
                <a:ea typeface="Calibri" panose="020F0502020204030204" pitchFamily="34" charset="0"/>
                <a:cs typeface="Times New Roman" panose="02020603050405020304" pitchFamily="18" charset="0"/>
              </a:rPr>
              <a:t>Εδραιώνοντας τον Ευρωπαϊκό Χώρο Δικαιοσύνης</a:t>
            </a:r>
            <a:r>
              <a:rPr lang="en-GB" sz="1800" b="1" u="sng" dirty="0">
                <a:solidFill>
                  <a:srgbClr val="1F497D"/>
                </a:solidFill>
                <a:latin typeface="Bookman Old Style" panose="02050604050505020204" pitchFamily="18" charset="0"/>
                <a:ea typeface="Calibri" panose="020F0502020204030204" pitchFamily="34" charset="0"/>
                <a:cs typeface="Times New Roman" panose="02020603050405020304" pitchFamily="18" charset="0"/>
              </a:rPr>
              <a:t>: </a:t>
            </a:r>
            <a:r>
              <a:rPr lang="el-GR" sz="1800" b="1" u="sng" dirty="0">
                <a:solidFill>
                  <a:srgbClr val="1F497D"/>
                </a:solidFill>
                <a:latin typeface="Bookman Old Style" panose="02050604050505020204" pitchFamily="18" charset="0"/>
                <a:ea typeface="Calibri" panose="020F0502020204030204" pitchFamily="34" charset="0"/>
                <a:cs typeface="Times New Roman" panose="02020603050405020304" pitchFamily="18" charset="0"/>
              </a:rPr>
              <a:t>Η Προστασία Θεμελιωδών Δικαιωμάτων </a:t>
            </a:r>
          </a:p>
          <a:p>
            <a:pPr marL="0" indent="0" algn="just">
              <a:lnSpc>
                <a:spcPct val="150000"/>
              </a:lnSpc>
              <a:spcAft>
                <a:spcPts val="0"/>
              </a:spcAft>
              <a:buNone/>
            </a:pPr>
            <a:r>
              <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ΕΙΔΙΚΑ ΘΕΜΑΤΑ- ΑΝΤΙ-ΝΤΟΠΙΓΚ </a:t>
            </a:r>
          </a:p>
          <a:p>
            <a:pPr marL="0" indent="0" algn="just">
              <a:lnSpc>
                <a:spcPct val="150000"/>
              </a:lnSpc>
              <a:spcAft>
                <a:spcPts val="0"/>
              </a:spcAft>
              <a:buNone/>
            </a:pPr>
            <a:r>
              <a:rPr lang="el-GR" sz="1600" u="sng"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Μελέτη Ευρωπαϊκής Επιτροπής </a:t>
            </a:r>
          </a:p>
          <a:p>
            <a:pPr algn="just">
              <a:lnSpc>
                <a:spcPct val="150000"/>
              </a:lnSpc>
              <a:spcAft>
                <a:spcPts val="0"/>
              </a:spcAft>
              <a:buFont typeface="Courier New" panose="02070309020205020404" pitchFamily="49" charset="0"/>
              <a:buChar char="o"/>
            </a:pPr>
            <a:r>
              <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Αναδεικνύει πρόβλημα σε θέματα ευθύνης </a:t>
            </a:r>
          </a:p>
          <a:p>
            <a:pPr algn="just">
              <a:lnSpc>
                <a:spcPct val="150000"/>
              </a:lnSpc>
              <a:spcAft>
                <a:spcPts val="0"/>
              </a:spcAft>
              <a:buFont typeface="Courier New" panose="02070309020205020404" pitchFamily="49" charset="0"/>
              <a:buChar char="o"/>
            </a:pPr>
            <a:r>
              <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Ποιος Θεωρείται Υπεύθυνος Επεξεργασίας εφόσον μεταφορά δειγμάτων από χώρα σε χώρα </a:t>
            </a:r>
          </a:p>
          <a:p>
            <a:pPr marL="0" indent="0" algn="just">
              <a:lnSpc>
                <a:spcPct val="150000"/>
              </a:lnSpc>
              <a:spcAft>
                <a:spcPts val="0"/>
              </a:spcAft>
              <a:buNone/>
            </a:pPr>
            <a:endParaRPr lang="el-GR" sz="1600" b="1"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endParaRPr>
          </a:p>
          <a:p>
            <a:pPr marL="0" indent="0" algn="just">
              <a:lnSpc>
                <a:spcPct val="150000"/>
              </a:lnSpc>
              <a:spcAft>
                <a:spcPts val="0"/>
              </a:spcAft>
              <a:buNone/>
            </a:pPr>
            <a:r>
              <a:rPr lang="el-GR" sz="1600" b="1"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Εισηγήσεις</a:t>
            </a:r>
            <a:r>
              <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 </a:t>
            </a:r>
          </a:p>
          <a:p>
            <a:pPr algn="just">
              <a:lnSpc>
                <a:spcPct val="150000"/>
              </a:lnSpc>
              <a:spcAft>
                <a:spcPts val="0"/>
              </a:spcAft>
              <a:buFont typeface="Wingdings" panose="05000000000000000000" pitchFamily="2" charset="2"/>
              <a:buChar char="ü"/>
            </a:pPr>
            <a:r>
              <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Διορισμού ΥΠΔ (</a:t>
            </a:r>
            <a:r>
              <a:rPr lang="en-GB"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DPO) &amp; </a:t>
            </a:r>
            <a:endPar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endParaRPr>
          </a:p>
          <a:p>
            <a:pPr algn="just">
              <a:lnSpc>
                <a:spcPct val="150000"/>
              </a:lnSpc>
              <a:spcAft>
                <a:spcPts val="0"/>
              </a:spcAft>
              <a:buFont typeface="Wingdings" panose="05000000000000000000" pitchFamily="2" charset="2"/>
              <a:buChar char="ü"/>
            </a:pPr>
            <a:r>
              <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Υιοθέτηση Πολιτικής Διατήρησης (Χρόνος Καταστροφής )</a:t>
            </a:r>
          </a:p>
          <a:p>
            <a:pPr marL="0" indent="0" algn="just">
              <a:lnSpc>
                <a:spcPct val="150000"/>
              </a:lnSpc>
              <a:spcAft>
                <a:spcPts val="0"/>
              </a:spcAft>
              <a:buNone/>
            </a:pPr>
            <a:endParaRPr lang="en-GB"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endParaRPr>
          </a:p>
        </p:txBody>
      </p:sp>
      <p:pic>
        <p:nvPicPr>
          <p:cNvPr id="205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3599" y="5680081"/>
            <a:ext cx="173355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3956" y="5877272"/>
            <a:ext cx="1954212" cy="92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Ορθογώνιο 1"/>
          <p:cNvSpPr/>
          <p:nvPr/>
        </p:nvSpPr>
        <p:spPr>
          <a:xfrm>
            <a:off x="5171042" y="5877272"/>
            <a:ext cx="2065254" cy="830997"/>
          </a:xfrm>
          <a:prstGeom prst="rect">
            <a:avLst/>
          </a:prstGeom>
        </p:spPr>
        <p:txBody>
          <a:bodyPr wrap="square" numCol="1">
            <a:spAutoFit/>
          </a:bodyPr>
          <a:lstStyle/>
          <a:p>
            <a:pPr algn="just"/>
            <a:r>
              <a:rPr lang="en-US" sz="800" dirty="0">
                <a:solidFill>
                  <a:srgbClr val="231F20"/>
                </a:solidFill>
                <a:latin typeface="PFHighwayGothic"/>
              </a:rPr>
              <a:t>This seminar was funded by the European Union’s </a:t>
            </a:r>
            <a:r>
              <a:rPr lang="fr-FR" sz="800" dirty="0">
                <a:solidFill>
                  <a:srgbClr val="231F20"/>
                </a:solidFill>
                <a:latin typeface="PFHighwayGothic"/>
              </a:rPr>
              <a:t>Justice Programme (2014-2020). The contents </a:t>
            </a:r>
            <a:r>
              <a:rPr lang="en-US" sz="800" dirty="0">
                <a:solidFill>
                  <a:srgbClr val="231F20"/>
                </a:solidFill>
                <a:latin typeface="PFHighwayGothic"/>
              </a:rPr>
              <a:t>of this publication are the sole responsibility of Frederick University and can in no way be taken to reflect the views of the European Commission</a:t>
            </a:r>
            <a:endParaRPr lang="el-GR" dirty="0"/>
          </a:p>
        </p:txBody>
      </p:sp>
      <p:pic>
        <p:nvPicPr>
          <p:cNvPr id="8" name="Picture 2">
            <a:extLst>
              <a:ext uri="{FF2B5EF4-FFF2-40B4-BE49-F238E27FC236}">
                <a16:creationId xmlns:a16="http://schemas.microsoft.com/office/drawing/2014/main" id="{C6EC8091-2998-4B49-B79C-421140B8AB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355" y="5877272"/>
            <a:ext cx="2304256" cy="696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5493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Τίτλος 1"/>
          <p:cNvSpPr>
            <a:spLocks noGrp="1"/>
          </p:cNvSpPr>
          <p:nvPr>
            <p:ph type="title"/>
          </p:nvPr>
        </p:nvSpPr>
        <p:spPr/>
        <p:txBody>
          <a:bodyPr/>
          <a:lstStyle/>
          <a:p>
            <a:br>
              <a:rPr lang="en-US" sz="2400" b="1" dirty="0"/>
            </a:br>
            <a:endParaRPr lang="el-GR" sz="2400" b="1" dirty="0"/>
          </a:p>
        </p:txBody>
      </p:sp>
      <p:sp>
        <p:nvSpPr>
          <p:cNvPr id="2051" name="Θέση περιεχομένου 2"/>
          <p:cNvSpPr>
            <a:spLocks noGrp="1"/>
          </p:cNvSpPr>
          <p:nvPr>
            <p:ph idx="1"/>
          </p:nvPr>
        </p:nvSpPr>
        <p:spPr>
          <a:xfrm>
            <a:off x="457200" y="283800"/>
            <a:ext cx="8229600" cy="5665480"/>
          </a:xfrm>
          <a:ln>
            <a:solidFill>
              <a:srgbClr val="FFFFFF"/>
            </a:solidFill>
          </a:ln>
        </p:spPr>
        <p:txBody>
          <a:bodyPr/>
          <a:lstStyle/>
          <a:p>
            <a:pPr marL="0" indent="0" algn="r">
              <a:buFont typeface="Arial" charset="0"/>
              <a:buNone/>
            </a:pPr>
            <a:endParaRPr lang="en-US" sz="1800" dirty="0"/>
          </a:p>
          <a:p>
            <a:pPr marL="0" lvl="0" indent="0" algn="ctr">
              <a:lnSpc>
                <a:spcPct val="150000"/>
              </a:lnSpc>
              <a:spcAft>
                <a:spcPts val="0"/>
              </a:spcAft>
              <a:buNone/>
            </a:pPr>
            <a:r>
              <a:rPr lang="el-GR" sz="1800" b="1" u="sng" dirty="0">
                <a:solidFill>
                  <a:srgbClr val="1F497D"/>
                </a:solidFill>
                <a:latin typeface="Bookman Old Style" panose="02050604050505020204" pitchFamily="18" charset="0"/>
                <a:ea typeface="Calibri" panose="020F0502020204030204" pitchFamily="34" charset="0"/>
                <a:cs typeface="Times New Roman" panose="02020603050405020304" pitchFamily="18" charset="0"/>
              </a:rPr>
              <a:t>Εδραιώνοντας τον Ευρωπαϊκό Χώρο Δικαιοσύνης</a:t>
            </a:r>
            <a:r>
              <a:rPr lang="en-GB" sz="1800" b="1" u="sng" dirty="0">
                <a:solidFill>
                  <a:srgbClr val="1F497D"/>
                </a:solidFill>
                <a:latin typeface="Bookman Old Style" panose="02050604050505020204" pitchFamily="18" charset="0"/>
                <a:ea typeface="Calibri" panose="020F0502020204030204" pitchFamily="34" charset="0"/>
                <a:cs typeface="Times New Roman" panose="02020603050405020304" pitchFamily="18" charset="0"/>
              </a:rPr>
              <a:t>: </a:t>
            </a:r>
            <a:r>
              <a:rPr lang="el-GR" sz="1800" b="1" u="sng" dirty="0">
                <a:solidFill>
                  <a:srgbClr val="1F497D"/>
                </a:solidFill>
                <a:latin typeface="Bookman Old Style" panose="02050604050505020204" pitchFamily="18" charset="0"/>
                <a:ea typeface="Calibri" panose="020F0502020204030204" pitchFamily="34" charset="0"/>
                <a:cs typeface="Times New Roman" panose="02020603050405020304" pitchFamily="18" charset="0"/>
              </a:rPr>
              <a:t>Η Προστασία Θεμελιωδών Δικαιωμάτων </a:t>
            </a:r>
          </a:p>
          <a:p>
            <a:pPr marL="0" indent="0" algn="just">
              <a:lnSpc>
                <a:spcPct val="150000"/>
              </a:lnSpc>
              <a:spcAft>
                <a:spcPts val="0"/>
              </a:spcAft>
              <a:buNone/>
            </a:pPr>
            <a:r>
              <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ΕΙΔΙΚΑ ΘΕΜΑΤΑ- ΑΝΤΙ-ΝΤΟΠΙΓΚ </a:t>
            </a:r>
          </a:p>
          <a:p>
            <a:pPr marL="0" indent="0" algn="just">
              <a:lnSpc>
                <a:spcPct val="150000"/>
              </a:lnSpc>
              <a:spcAft>
                <a:spcPts val="0"/>
              </a:spcAft>
              <a:buNone/>
            </a:pPr>
            <a:r>
              <a:rPr lang="el-GR" sz="1600" u="sng"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Ταυτοποίηση Φιλάθλων (Κύπρος) </a:t>
            </a:r>
          </a:p>
          <a:p>
            <a:pPr algn="just">
              <a:lnSpc>
                <a:spcPct val="150000"/>
              </a:lnSpc>
              <a:spcAft>
                <a:spcPts val="0"/>
              </a:spcAft>
              <a:buFont typeface="Wingdings" panose="05000000000000000000" pitchFamily="2" charset="2"/>
              <a:buChar char="Ø"/>
            </a:pPr>
            <a:r>
              <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Νόμος Περί Καταστολής της Βίας στα Γήπεδα </a:t>
            </a:r>
          </a:p>
          <a:p>
            <a:pPr algn="just">
              <a:lnSpc>
                <a:spcPct val="150000"/>
              </a:lnSpc>
              <a:spcAft>
                <a:spcPts val="0"/>
              </a:spcAft>
              <a:buFont typeface="Wingdings" panose="05000000000000000000" pitchFamily="2" charset="2"/>
              <a:buChar char="Ø"/>
            </a:pPr>
            <a:r>
              <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Δημιουργία Μητρώου Κάρτας Φιλάθλου </a:t>
            </a:r>
          </a:p>
          <a:p>
            <a:pPr algn="just">
              <a:lnSpc>
                <a:spcPct val="150000"/>
              </a:lnSpc>
              <a:spcAft>
                <a:spcPts val="0"/>
              </a:spcAft>
              <a:buFont typeface="Wingdings" panose="05000000000000000000" pitchFamily="2" charset="2"/>
              <a:buChar char="Ø"/>
            </a:pPr>
            <a:r>
              <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Εγγραφή στο Μητρώο </a:t>
            </a:r>
          </a:p>
          <a:p>
            <a:pPr algn="just">
              <a:lnSpc>
                <a:spcPct val="150000"/>
              </a:lnSpc>
              <a:spcAft>
                <a:spcPts val="0"/>
              </a:spcAft>
              <a:buFont typeface="Wingdings" panose="05000000000000000000" pitchFamily="2" charset="2"/>
              <a:buChar char="Ø"/>
            </a:pPr>
            <a:r>
              <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Δυνατότητα Εισόδου σε Στάδια σε όλα τα Ομαδικά Αθλήματα</a:t>
            </a:r>
          </a:p>
          <a:p>
            <a:pPr algn="just">
              <a:lnSpc>
                <a:spcPct val="150000"/>
              </a:lnSpc>
              <a:spcAft>
                <a:spcPts val="0"/>
              </a:spcAft>
              <a:buFont typeface="Wingdings" panose="05000000000000000000" pitchFamily="2" charset="2"/>
              <a:buChar char="Ø"/>
            </a:pPr>
            <a:r>
              <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Μέτρο Ισχύει σε όλα τα φυσικά πρόσωπα 14 ετών και άνω </a:t>
            </a:r>
            <a:endParaRPr lang="en-GB"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endParaRPr>
          </a:p>
        </p:txBody>
      </p:sp>
      <p:pic>
        <p:nvPicPr>
          <p:cNvPr id="205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3599" y="5680081"/>
            <a:ext cx="173355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3956" y="5877272"/>
            <a:ext cx="1954212" cy="92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Ορθογώνιο 1"/>
          <p:cNvSpPr/>
          <p:nvPr/>
        </p:nvSpPr>
        <p:spPr>
          <a:xfrm>
            <a:off x="5171042" y="5877272"/>
            <a:ext cx="2065254" cy="830997"/>
          </a:xfrm>
          <a:prstGeom prst="rect">
            <a:avLst/>
          </a:prstGeom>
        </p:spPr>
        <p:txBody>
          <a:bodyPr wrap="square" numCol="1">
            <a:spAutoFit/>
          </a:bodyPr>
          <a:lstStyle/>
          <a:p>
            <a:pPr algn="just"/>
            <a:r>
              <a:rPr lang="en-US" sz="800" dirty="0">
                <a:solidFill>
                  <a:srgbClr val="231F20"/>
                </a:solidFill>
                <a:latin typeface="PFHighwayGothic"/>
              </a:rPr>
              <a:t>This seminar was funded by the European Union’s </a:t>
            </a:r>
            <a:r>
              <a:rPr lang="fr-FR" sz="800" dirty="0">
                <a:solidFill>
                  <a:srgbClr val="231F20"/>
                </a:solidFill>
                <a:latin typeface="PFHighwayGothic"/>
              </a:rPr>
              <a:t>Justice Programme (2014-2020). The contents </a:t>
            </a:r>
            <a:r>
              <a:rPr lang="en-US" sz="800" dirty="0">
                <a:solidFill>
                  <a:srgbClr val="231F20"/>
                </a:solidFill>
                <a:latin typeface="PFHighwayGothic"/>
              </a:rPr>
              <a:t>of this publication are the sole responsibility of Frederick University and can in no way be taken to reflect the views of the European Commission</a:t>
            </a:r>
            <a:endParaRPr lang="el-GR" dirty="0"/>
          </a:p>
        </p:txBody>
      </p:sp>
      <p:pic>
        <p:nvPicPr>
          <p:cNvPr id="8" name="Picture 2">
            <a:extLst>
              <a:ext uri="{FF2B5EF4-FFF2-40B4-BE49-F238E27FC236}">
                <a16:creationId xmlns:a16="http://schemas.microsoft.com/office/drawing/2014/main" id="{C6EC8091-2998-4B49-B79C-421140B8AB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355" y="5877272"/>
            <a:ext cx="2304256" cy="696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8076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Τίτλος 1"/>
          <p:cNvSpPr>
            <a:spLocks noGrp="1"/>
          </p:cNvSpPr>
          <p:nvPr>
            <p:ph type="title"/>
          </p:nvPr>
        </p:nvSpPr>
        <p:spPr/>
        <p:txBody>
          <a:bodyPr/>
          <a:lstStyle/>
          <a:p>
            <a:br>
              <a:rPr lang="en-US" sz="2400" b="1" dirty="0"/>
            </a:br>
            <a:endParaRPr lang="el-GR" sz="2400" b="1" dirty="0"/>
          </a:p>
        </p:txBody>
      </p:sp>
      <p:sp>
        <p:nvSpPr>
          <p:cNvPr id="2051" name="Θέση περιεχομένου 2"/>
          <p:cNvSpPr>
            <a:spLocks noGrp="1"/>
          </p:cNvSpPr>
          <p:nvPr>
            <p:ph idx="1"/>
          </p:nvPr>
        </p:nvSpPr>
        <p:spPr>
          <a:xfrm>
            <a:off x="457200" y="283800"/>
            <a:ext cx="8229600" cy="5665480"/>
          </a:xfrm>
          <a:ln>
            <a:solidFill>
              <a:srgbClr val="FFFFFF"/>
            </a:solidFill>
          </a:ln>
        </p:spPr>
        <p:txBody>
          <a:bodyPr/>
          <a:lstStyle/>
          <a:p>
            <a:pPr marL="0" indent="0" algn="r">
              <a:buFont typeface="Arial" charset="0"/>
              <a:buNone/>
            </a:pPr>
            <a:endParaRPr lang="en-US" sz="1800" dirty="0"/>
          </a:p>
          <a:p>
            <a:pPr marL="0" lvl="0" indent="0" algn="ctr">
              <a:lnSpc>
                <a:spcPct val="150000"/>
              </a:lnSpc>
              <a:spcAft>
                <a:spcPts val="0"/>
              </a:spcAft>
              <a:buNone/>
            </a:pPr>
            <a:r>
              <a:rPr lang="el-GR" sz="1800" b="1" u="sng" dirty="0">
                <a:solidFill>
                  <a:srgbClr val="1F497D"/>
                </a:solidFill>
                <a:latin typeface="Bookman Old Style" panose="02050604050505020204" pitchFamily="18" charset="0"/>
                <a:ea typeface="Calibri" panose="020F0502020204030204" pitchFamily="34" charset="0"/>
                <a:cs typeface="Times New Roman" panose="02020603050405020304" pitchFamily="18" charset="0"/>
              </a:rPr>
              <a:t>Εδραιώνοντας τον Ευρωπαϊκό Χώρο Δικαιοσύνης</a:t>
            </a:r>
            <a:r>
              <a:rPr lang="en-GB" sz="1800" b="1" u="sng" dirty="0">
                <a:solidFill>
                  <a:srgbClr val="1F497D"/>
                </a:solidFill>
                <a:latin typeface="Bookman Old Style" panose="02050604050505020204" pitchFamily="18" charset="0"/>
                <a:ea typeface="Calibri" panose="020F0502020204030204" pitchFamily="34" charset="0"/>
                <a:cs typeface="Times New Roman" panose="02020603050405020304" pitchFamily="18" charset="0"/>
              </a:rPr>
              <a:t>: </a:t>
            </a:r>
            <a:r>
              <a:rPr lang="el-GR" sz="1800" b="1" u="sng" dirty="0">
                <a:solidFill>
                  <a:srgbClr val="1F497D"/>
                </a:solidFill>
                <a:latin typeface="Bookman Old Style" panose="02050604050505020204" pitchFamily="18" charset="0"/>
                <a:ea typeface="Calibri" panose="020F0502020204030204" pitchFamily="34" charset="0"/>
                <a:cs typeface="Times New Roman" panose="02020603050405020304" pitchFamily="18" charset="0"/>
              </a:rPr>
              <a:t>Η Προστασία Θεμελιωδών Δικαιωμάτων </a:t>
            </a:r>
          </a:p>
          <a:p>
            <a:pPr marL="0" indent="0" algn="just">
              <a:lnSpc>
                <a:spcPct val="150000"/>
              </a:lnSpc>
              <a:spcAft>
                <a:spcPts val="0"/>
              </a:spcAft>
              <a:buNone/>
            </a:pPr>
            <a:r>
              <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Συμπέρασμα</a:t>
            </a:r>
            <a:r>
              <a:rPr lang="en-GB"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 </a:t>
            </a:r>
          </a:p>
          <a:p>
            <a:pPr algn="just">
              <a:lnSpc>
                <a:spcPct val="150000"/>
              </a:lnSpc>
              <a:spcAft>
                <a:spcPts val="0"/>
              </a:spcAft>
              <a:buFont typeface="Wingdings" panose="05000000000000000000" pitchFamily="2" charset="2"/>
              <a:buChar char="q"/>
            </a:pPr>
            <a:r>
              <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Χαμηλός Δείκτης Συμμόρφωσης Α.Ο</a:t>
            </a:r>
          </a:p>
          <a:p>
            <a:pPr algn="just">
              <a:lnSpc>
                <a:spcPct val="150000"/>
              </a:lnSpc>
              <a:spcAft>
                <a:spcPts val="0"/>
              </a:spcAft>
              <a:buFont typeface="Wingdings" panose="05000000000000000000" pitchFamily="2" charset="2"/>
              <a:buChar char="q"/>
            </a:pPr>
            <a:r>
              <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Κίνδυνος Επιβολής Κυρώσεων &amp; Παραβάσεων </a:t>
            </a:r>
          </a:p>
          <a:p>
            <a:pPr algn="just">
              <a:lnSpc>
                <a:spcPct val="150000"/>
              </a:lnSpc>
              <a:spcAft>
                <a:spcPts val="0"/>
              </a:spcAft>
              <a:buFont typeface="Wingdings" panose="05000000000000000000" pitchFamily="2" charset="2"/>
              <a:buChar char="q"/>
            </a:pPr>
            <a:r>
              <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Υψηλά Διοικητικά Πρόστιμα &amp; Αποζημιώσεις </a:t>
            </a:r>
          </a:p>
          <a:p>
            <a:pPr algn="just">
              <a:lnSpc>
                <a:spcPct val="150000"/>
              </a:lnSpc>
              <a:spcAft>
                <a:spcPts val="0"/>
              </a:spcAft>
              <a:buFont typeface="Wingdings" panose="05000000000000000000" pitchFamily="2" charset="2"/>
              <a:buChar char="q"/>
            </a:pPr>
            <a:r>
              <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 Ανάγκη συμμόρφωσης </a:t>
            </a:r>
          </a:p>
          <a:p>
            <a:pPr algn="just">
              <a:lnSpc>
                <a:spcPct val="150000"/>
              </a:lnSpc>
              <a:spcAft>
                <a:spcPts val="0"/>
              </a:spcAft>
              <a:buFont typeface="Wingdings" panose="05000000000000000000" pitchFamily="2" charset="2"/>
              <a:buChar char="q"/>
            </a:pPr>
            <a:r>
              <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Βελτίωση λειτουργίας Α.Ο </a:t>
            </a:r>
          </a:p>
          <a:p>
            <a:pPr algn="just">
              <a:lnSpc>
                <a:spcPct val="150000"/>
              </a:lnSpc>
              <a:spcAft>
                <a:spcPts val="0"/>
              </a:spcAft>
              <a:buFont typeface="Wingdings" panose="05000000000000000000" pitchFamily="2" charset="2"/>
              <a:buChar char="q"/>
            </a:pPr>
            <a:r>
              <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Ανανέωση της Ανθρωποκεντρικής Προσέγγισης Α.Ο. </a:t>
            </a:r>
          </a:p>
          <a:p>
            <a:pPr algn="just">
              <a:lnSpc>
                <a:spcPct val="150000"/>
              </a:lnSpc>
              <a:spcAft>
                <a:spcPts val="0"/>
              </a:spcAft>
              <a:buFont typeface="Wingdings" panose="05000000000000000000" pitchFamily="2" charset="2"/>
              <a:buChar char="q"/>
            </a:pPr>
            <a:r>
              <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Ενίσχυση Ασφάλειας </a:t>
            </a:r>
          </a:p>
          <a:p>
            <a:pPr algn="just">
              <a:lnSpc>
                <a:spcPct val="150000"/>
              </a:lnSpc>
              <a:spcAft>
                <a:spcPts val="0"/>
              </a:spcAft>
              <a:buFont typeface="Wingdings" panose="05000000000000000000" pitchFamily="2" charset="2"/>
              <a:buChar char="q"/>
            </a:pPr>
            <a:r>
              <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Ενδυνάμωση Διαφάνειας </a:t>
            </a:r>
          </a:p>
          <a:p>
            <a:pPr algn="just">
              <a:lnSpc>
                <a:spcPct val="150000"/>
              </a:lnSpc>
              <a:spcAft>
                <a:spcPts val="0"/>
              </a:spcAft>
              <a:buFont typeface="Wingdings" panose="05000000000000000000" pitchFamily="2" charset="2"/>
              <a:buChar char="q"/>
            </a:pPr>
            <a:r>
              <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Ενίσχυση Εμπιστοσύνης </a:t>
            </a:r>
          </a:p>
        </p:txBody>
      </p:sp>
      <p:pic>
        <p:nvPicPr>
          <p:cNvPr id="205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3599" y="5680081"/>
            <a:ext cx="173355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3956" y="5877272"/>
            <a:ext cx="1954212" cy="92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Ορθογώνιο 1"/>
          <p:cNvSpPr/>
          <p:nvPr/>
        </p:nvSpPr>
        <p:spPr>
          <a:xfrm>
            <a:off x="5171042" y="5877272"/>
            <a:ext cx="2065254" cy="830997"/>
          </a:xfrm>
          <a:prstGeom prst="rect">
            <a:avLst/>
          </a:prstGeom>
        </p:spPr>
        <p:txBody>
          <a:bodyPr wrap="square" numCol="1">
            <a:spAutoFit/>
          </a:bodyPr>
          <a:lstStyle/>
          <a:p>
            <a:pPr algn="just"/>
            <a:r>
              <a:rPr lang="en-US" sz="800" dirty="0">
                <a:solidFill>
                  <a:srgbClr val="231F20"/>
                </a:solidFill>
                <a:latin typeface="PFHighwayGothic"/>
              </a:rPr>
              <a:t>This seminar was funded by the European Union’s </a:t>
            </a:r>
            <a:r>
              <a:rPr lang="fr-FR" sz="800" dirty="0">
                <a:solidFill>
                  <a:srgbClr val="231F20"/>
                </a:solidFill>
                <a:latin typeface="PFHighwayGothic"/>
              </a:rPr>
              <a:t>Justice Programme (2014-2020). The contents </a:t>
            </a:r>
            <a:r>
              <a:rPr lang="en-US" sz="800" dirty="0">
                <a:solidFill>
                  <a:srgbClr val="231F20"/>
                </a:solidFill>
                <a:latin typeface="PFHighwayGothic"/>
              </a:rPr>
              <a:t>of this publication are the sole responsibility of Frederick University and can in no way be taken to reflect the views of the European Commission</a:t>
            </a:r>
            <a:endParaRPr lang="el-GR" dirty="0"/>
          </a:p>
        </p:txBody>
      </p:sp>
      <p:pic>
        <p:nvPicPr>
          <p:cNvPr id="8" name="Picture 2">
            <a:extLst>
              <a:ext uri="{FF2B5EF4-FFF2-40B4-BE49-F238E27FC236}">
                <a16:creationId xmlns:a16="http://schemas.microsoft.com/office/drawing/2014/main" id="{C6EC8091-2998-4B49-B79C-421140B8AB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355" y="5877272"/>
            <a:ext cx="2304256" cy="696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92606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Τίτλος 1"/>
          <p:cNvSpPr>
            <a:spLocks noGrp="1"/>
          </p:cNvSpPr>
          <p:nvPr>
            <p:ph type="title"/>
          </p:nvPr>
        </p:nvSpPr>
        <p:spPr/>
        <p:txBody>
          <a:bodyPr/>
          <a:lstStyle/>
          <a:p>
            <a:br>
              <a:rPr lang="en-US" sz="2400" b="1" dirty="0"/>
            </a:br>
            <a:endParaRPr lang="el-GR" sz="2400" b="1" dirty="0"/>
          </a:p>
        </p:txBody>
      </p:sp>
      <p:sp>
        <p:nvSpPr>
          <p:cNvPr id="2051" name="Θέση περιεχομένου 2"/>
          <p:cNvSpPr>
            <a:spLocks noGrp="1"/>
          </p:cNvSpPr>
          <p:nvPr>
            <p:ph idx="1"/>
          </p:nvPr>
        </p:nvSpPr>
        <p:spPr>
          <a:xfrm>
            <a:off x="457200" y="283800"/>
            <a:ext cx="8229600" cy="5593472"/>
          </a:xfrm>
          <a:ln>
            <a:solidFill>
              <a:srgbClr val="FFFFFF"/>
            </a:solidFill>
          </a:ln>
        </p:spPr>
        <p:txBody>
          <a:bodyPr/>
          <a:lstStyle/>
          <a:p>
            <a:pPr marL="0" indent="0" algn="r">
              <a:buFont typeface="Arial" charset="0"/>
              <a:buNone/>
            </a:pPr>
            <a:endParaRPr lang="en-US" sz="1800" dirty="0"/>
          </a:p>
          <a:p>
            <a:pPr marL="0" indent="0" algn="just">
              <a:lnSpc>
                <a:spcPct val="150000"/>
              </a:lnSpc>
              <a:spcAft>
                <a:spcPts val="0"/>
              </a:spcAft>
              <a:buNone/>
            </a:pPr>
            <a:endPar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endParaRPr>
          </a:p>
          <a:p>
            <a:pPr marL="0" indent="0" algn="just">
              <a:lnSpc>
                <a:spcPct val="150000"/>
              </a:lnSpc>
              <a:spcAft>
                <a:spcPts val="0"/>
              </a:spcAft>
              <a:buNone/>
            </a:pPr>
            <a:endPar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endParaRPr>
          </a:p>
          <a:p>
            <a:pPr marL="0" indent="0" algn="just">
              <a:lnSpc>
                <a:spcPct val="150000"/>
              </a:lnSpc>
              <a:spcAft>
                <a:spcPts val="0"/>
              </a:spcAft>
              <a:buNone/>
            </a:pPr>
            <a:endPar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endParaRPr>
          </a:p>
          <a:p>
            <a:pPr marL="0" indent="0" algn="ctr">
              <a:lnSpc>
                <a:spcPct val="150000"/>
              </a:lnSpc>
              <a:spcAft>
                <a:spcPts val="0"/>
              </a:spcAft>
              <a:buNone/>
            </a:pPr>
            <a:r>
              <a:rPr lang="el-GR" sz="40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Ευχαριστώ για την προσοχή σας!</a:t>
            </a:r>
            <a:br>
              <a:rPr lang="el-GR" sz="40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br>
            <a:r>
              <a:rPr lang="en-GB" sz="3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Q &amp; A</a:t>
            </a:r>
            <a:endParaRPr lang="el-GR" sz="3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endParaRPr>
          </a:p>
          <a:p>
            <a:pPr marL="0" indent="0" algn="r">
              <a:lnSpc>
                <a:spcPct val="150000"/>
              </a:lnSpc>
              <a:spcAft>
                <a:spcPts val="0"/>
              </a:spcAft>
              <a:buNone/>
            </a:pPr>
            <a:r>
              <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Γιώργος Τ. Χριστοφίδης</a:t>
            </a:r>
          </a:p>
          <a:p>
            <a:pPr marL="0" indent="0" algn="r">
              <a:lnSpc>
                <a:spcPct val="150000"/>
              </a:lnSpc>
              <a:spcAft>
                <a:spcPts val="0"/>
              </a:spcAft>
              <a:buNone/>
            </a:pPr>
            <a:r>
              <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Δικηγόρος-Ειδικό Διδακτικό Προσωπικό </a:t>
            </a:r>
          </a:p>
          <a:p>
            <a:pPr marL="0" indent="0" algn="r">
              <a:lnSpc>
                <a:spcPct val="150000"/>
              </a:lnSpc>
              <a:spcAft>
                <a:spcPts val="0"/>
              </a:spcAft>
              <a:buNone/>
            </a:pPr>
            <a:r>
              <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Τμήματος Νομικής Πανεπιστημίου Frederick </a:t>
            </a:r>
          </a:p>
          <a:p>
            <a:pPr marL="0" indent="0" algn="just">
              <a:lnSpc>
                <a:spcPct val="150000"/>
              </a:lnSpc>
              <a:spcAft>
                <a:spcPts val="0"/>
              </a:spcAft>
              <a:buNone/>
            </a:pPr>
            <a:endPar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endParaRPr>
          </a:p>
          <a:p>
            <a:pPr marL="0" indent="0" algn="just">
              <a:lnSpc>
                <a:spcPct val="150000"/>
              </a:lnSpc>
              <a:spcAft>
                <a:spcPts val="0"/>
              </a:spcAft>
              <a:buNone/>
            </a:pPr>
            <a:endPar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endParaRPr>
          </a:p>
          <a:p>
            <a:pPr marL="0" indent="0" algn="just">
              <a:lnSpc>
                <a:spcPct val="150000"/>
              </a:lnSpc>
              <a:spcAft>
                <a:spcPts val="0"/>
              </a:spcAft>
              <a:buNone/>
            </a:pPr>
            <a:endPar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endParaRPr>
          </a:p>
        </p:txBody>
      </p:sp>
      <p:pic>
        <p:nvPicPr>
          <p:cNvPr id="205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3599" y="5680081"/>
            <a:ext cx="173355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3956" y="5877272"/>
            <a:ext cx="1954212" cy="92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Ορθογώνιο 1"/>
          <p:cNvSpPr/>
          <p:nvPr/>
        </p:nvSpPr>
        <p:spPr>
          <a:xfrm>
            <a:off x="5171042" y="5877272"/>
            <a:ext cx="2065254" cy="830997"/>
          </a:xfrm>
          <a:prstGeom prst="rect">
            <a:avLst/>
          </a:prstGeom>
        </p:spPr>
        <p:txBody>
          <a:bodyPr wrap="square" numCol="1">
            <a:spAutoFit/>
          </a:bodyPr>
          <a:lstStyle/>
          <a:p>
            <a:pPr algn="just"/>
            <a:r>
              <a:rPr lang="en-US" sz="800" dirty="0">
                <a:solidFill>
                  <a:srgbClr val="231F20"/>
                </a:solidFill>
                <a:latin typeface="PFHighwayGothic"/>
              </a:rPr>
              <a:t>This seminar was funded by the European Union’s </a:t>
            </a:r>
            <a:r>
              <a:rPr lang="fr-FR" sz="800" dirty="0">
                <a:solidFill>
                  <a:srgbClr val="231F20"/>
                </a:solidFill>
                <a:latin typeface="PFHighwayGothic"/>
              </a:rPr>
              <a:t>Justice Programme (2014-2020). The contents </a:t>
            </a:r>
            <a:r>
              <a:rPr lang="en-US" sz="800" dirty="0">
                <a:solidFill>
                  <a:srgbClr val="231F20"/>
                </a:solidFill>
                <a:latin typeface="PFHighwayGothic"/>
              </a:rPr>
              <a:t>of this publication are the sole responsibility of Frederick University and can in no way be taken to reflect the views of the European Commission</a:t>
            </a:r>
            <a:endParaRPr lang="el-GR" dirty="0"/>
          </a:p>
        </p:txBody>
      </p:sp>
      <p:pic>
        <p:nvPicPr>
          <p:cNvPr id="8" name="Picture 2">
            <a:extLst>
              <a:ext uri="{FF2B5EF4-FFF2-40B4-BE49-F238E27FC236}">
                <a16:creationId xmlns:a16="http://schemas.microsoft.com/office/drawing/2014/main" id="{C6EC8091-2998-4B49-B79C-421140B8AB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355" y="5877272"/>
            <a:ext cx="2304256" cy="696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7801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Τίτλος 1"/>
          <p:cNvSpPr>
            <a:spLocks noGrp="1"/>
          </p:cNvSpPr>
          <p:nvPr>
            <p:ph type="title"/>
          </p:nvPr>
        </p:nvSpPr>
        <p:spPr/>
        <p:txBody>
          <a:bodyPr/>
          <a:lstStyle/>
          <a:p>
            <a:br>
              <a:rPr lang="en-US" sz="2400" b="1" dirty="0"/>
            </a:br>
            <a:endParaRPr lang="el-GR" sz="2400" b="1" dirty="0"/>
          </a:p>
        </p:txBody>
      </p:sp>
      <p:sp>
        <p:nvSpPr>
          <p:cNvPr id="2051" name="Θέση περιεχομένου 2"/>
          <p:cNvSpPr>
            <a:spLocks noGrp="1"/>
          </p:cNvSpPr>
          <p:nvPr>
            <p:ph idx="1"/>
          </p:nvPr>
        </p:nvSpPr>
        <p:spPr>
          <a:xfrm>
            <a:off x="457200" y="283800"/>
            <a:ext cx="8229600" cy="5593472"/>
          </a:xfrm>
          <a:ln>
            <a:solidFill>
              <a:srgbClr val="FFFFFF"/>
            </a:solidFill>
          </a:ln>
        </p:spPr>
        <p:txBody>
          <a:bodyPr/>
          <a:lstStyle/>
          <a:p>
            <a:pPr marL="0" indent="0" algn="r">
              <a:buFont typeface="Arial" charset="0"/>
              <a:buNone/>
            </a:pPr>
            <a:endParaRPr lang="en-US" sz="1800" dirty="0"/>
          </a:p>
          <a:p>
            <a:pPr marL="0" lvl="0" indent="0" algn="ctr">
              <a:lnSpc>
                <a:spcPct val="150000"/>
              </a:lnSpc>
              <a:spcAft>
                <a:spcPts val="0"/>
              </a:spcAft>
              <a:buNone/>
            </a:pPr>
            <a:r>
              <a:rPr lang="el-GR" sz="1800" b="1" u="sng" dirty="0">
                <a:solidFill>
                  <a:srgbClr val="1F497D"/>
                </a:solidFill>
                <a:latin typeface="Bookman Old Style" panose="02050604050505020204" pitchFamily="18" charset="0"/>
                <a:ea typeface="Calibri" panose="020F0502020204030204" pitchFamily="34" charset="0"/>
                <a:cs typeface="Times New Roman" panose="02020603050405020304" pitchFamily="18" charset="0"/>
              </a:rPr>
              <a:t>Εδραιώνοντας τον Ευρωπαϊκό Χώρο Δικαιοσύνης</a:t>
            </a:r>
            <a:r>
              <a:rPr lang="en-GB" sz="1800" b="1" u="sng" dirty="0">
                <a:solidFill>
                  <a:srgbClr val="1F497D"/>
                </a:solidFill>
                <a:latin typeface="Bookman Old Style" panose="02050604050505020204" pitchFamily="18" charset="0"/>
                <a:ea typeface="Calibri" panose="020F0502020204030204" pitchFamily="34" charset="0"/>
                <a:cs typeface="Times New Roman" panose="02020603050405020304" pitchFamily="18" charset="0"/>
              </a:rPr>
              <a:t>: </a:t>
            </a:r>
            <a:r>
              <a:rPr lang="el-GR" sz="1800" b="1" u="sng" dirty="0">
                <a:solidFill>
                  <a:srgbClr val="1F497D"/>
                </a:solidFill>
                <a:latin typeface="Bookman Old Style" panose="02050604050505020204" pitchFamily="18" charset="0"/>
                <a:ea typeface="Calibri" panose="020F0502020204030204" pitchFamily="34" charset="0"/>
                <a:cs typeface="Times New Roman" panose="02020603050405020304" pitchFamily="18" charset="0"/>
              </a:rPr>
              <a:t>Η Προστασία Θεμελιωδών Δικαιωμάτων </a:t>
            </a:r>
          </a:p>
          <a:p>
            <a:pPr marL="0" indent="0" algn="just">
              <a:lnSpc>
                <a:spcPct val="150000"/>
              </a:lnSpc>
              <a:spcAft>
                <a:spcPts val="0"/>
              </a:spcAft>
              <a:buNone/>
            </a:pPr>
            <a:r>
              <a:rPr lang="el-GR" sz="1600" b="1"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ΑΘΛΗΤΙΚΟ ΔΙΚΑΙΟ</a:t>
            </a:r>
          </a:p>
          <a:p>
            <a:pPr algn="just">
              <a:lnSpc>
                <a:spcPct val="150000"/>
              </a:lnSpc>
              <a:spcAft>
                <a:spcPts val="0"/>
              </a:spcAft>
            </a:pPr>
            <a:r>
              <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Αυτόνομο Σύστημα</a:t>
            </a:r>
          </a:p>
          <a:p>
            <a:pPr algn="just">
              <a:lnSpc>
                <a:spcPct val="150000"/>
              </a:lnSpc>
              <a:spcAft>
                <a:spcPts val="0"/>
              </a:spcAft>
            </a:pPr>
            <a:r>
              <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Εφαρμόζει Ξεχωριστή έννομη τάξη (</a:t>
            </a:r>
            <a:r>
              <a:rPr lang="en-GB"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Lex Sportiva)</a:t>
            </a:r>
          </a:p>
          <a:p>
            <a:pPr algn="just">
              <a:lnSpc>
                <a:spcPct val="150000"/>
              </a:lnSpc>
              <a:spcAft>
                <a:spcPts val="0"/>
              </a:spcAft>
            </a:pPr>
            <a:r>
              <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Κανόνες Παγκόσμιας Αθλητικής Έννομης &amp; </a:t>
            </a:r>
          </a:p>
          <a:p>
            <a:pPr marL="0" indent="0" algn="just">
              <a:lnSpc>
                <a:spcPct val="150000"/>
              </a:lnSpc>
              <a:spcAft>
                <a:spcPts val="0"/>
              </a:spcAft>
              <a:buNone/>
            </a:pPr>
            <a:r>
              <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     Εθνικοί Ιδιωτικοί Αθλητικοί Οργανισμοί</a:t>
            </a:r>
          </a:p>
          <a:p>
            <a:pPr algn="just">
              <a:lnSpc>
                <a:spcPct val="150000"/>
              </a:lnSpc>
              <a:spcAft>
                <a:spcPts val="0"/>
              </a:spcAft>
            </a:pPr>
            <a:r>
              <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Συνυπάρχουν &amp; Συσχετίζονται με άλλους Δικαικούς Κλάδους</a:t>
            </a:r>
          </a:p>
          <a:p>
            <a:pPr algn="just">
              <a:lnSpc>
                <a:spcPct val="150000"/>
              </a:lnSpc>
              <a:spcAft>
                <a:spcPts val="0"/>
              </a:spcAft>
            </a:pPr>
            <a:r>
              <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Συνδέονται με τον Τομέα των Προσωπικών Δεδομένων </a:t>
            </a:r>
          </a:p>
          <a:p>
            <a:pPr algn="just">
              <a:lnSpc>
                <a:spcPct val="150000"/>
              </a:lnSpc>
              <a:spcAft>
                <a:spcPts val="0"/>
              </a:spcAft>
            </a:pPr>
            <a:r>
              <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Μέρος του Ενωσιακού Δικαίου ως Οικονομική Δραστηριότητα</a:t>
            </a:r>
          </a:p>
          <a:p>
            <a:pPr algn="just">
              <a:lnSpc>
                <a:spcPct val="150000"/>
              </a:lnSpc>
              <a:spcAft>
                <a:spcPts val="0"/>
              </a:spcAft>
            </a:pPr>
            <a:r>
              <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Αυτορρύθμιση Α.Ο  = Προστασία Θεμελιωδών Ελευθεριών </a:t>
            </a:r>
          </a:p>
          <a:p>
            <a:pPr algn="just">
              <a:lnSpc>
                <a:spcPct val="150000"/>
              </a:lnSpc>
              <a:spcAft>
                <a:spcPts val="0"/>
              </a:spcAft>
            </a:pPr>
            <a:r>
              <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Τέλος = Αρχή Δημοσίου Συμφέροντος </a:t>
            </a:r>
          </a:p>
          <a:p>
            <a:pPr algn="just">
              <a:lnSpc>
                <a:spcPct val="150000"/>
              </a:lnSpc>
              <a:spcAft>
                <a:spcPts val="0"/>
              </a:spcAft>
            </a:pPr>
            <a:endPar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endParaRPr>
          </a:p>
          <a:p>
            <a:pPr marL="0" indent="0" algn="just">
              <a:lnSpc>
                <a:spcPct val="150000"/>
              </a:lnSpc>
              <a:spcAft>
                <a:spcPts val="0"/>
              </a:spcAft>
              <a:buNone/>
            </a:pPr>
            <a:endParaRPr lang="el-GR" sz="1600" b="1" u="sng"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endParaRPr>
          </a:p>
          <a:p>
            <a:pPr marL="0" indent="0" algn="just">
              <a:lnSpc>
                <a:spcPct val="150000"/>
              </a:lnSpc>
              <a:spcAft>
                <a:spcPts val="0"/>
              </a:spcAft>
              <a:buNone/>
            </a:pPr>
            <a:endParaRPr lang="el-GR" sz="1600" b="1" u="sng"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endParaRPr>
          </a:p>
          <a:p>
            <a:pPr marL="0" indent="0" algn="just">
              <a:lnSpc>
                <a:spcPct val="150000"/>
              </a:lnSpc>
              <a:spcAft>
                <a:spcPts val="0"/>
              </a:spcAft>
              <a:buNone/>
            </a:pPr>
            <a:endParaRPr lang="el-GR" sz="1600" b="1" u="sng"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endParaRPr>
          </a:p>
          <a:p>
            <a:pPr marL="0" indent="0" algn="just">
              <a:lnSpc>
                <a:spcPct val="150000"/>
              </a:lnSpc>
              <a:spcAft>
                <a:spcPts val="0"/>
              </a:spcAft>
              <a:buNone/>
            </a:pPr>
            <a:endPar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endParaRPr>
          </a:p>
          <a:p>
            <a:pPr marL="0" indent="0" algn="just">
              <a:lnSpc>
                <a:spcPct val="150000"/>
              </a:lnSpc>
              <a:spcAft>
                <a:spcPts val="0"/>
              </a:spcAft>
              <a:buNone/>
            </a:pPr>
            <a:endPar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endParaRPr>
          </a:p>
        </p:txBody>
      </p:sp>
      <p:pic>
        <p:nvPicPr>
          <p:cNvPr id="205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3599" y="5680081"/>
            <a:ext cx="173355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3956" y="5877272"/>
            <a:ext cx="1954212" cy="92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Ορθογώνιο 1"/>
          <p:cNvSpPr/>
          <p:nvPr/>
        </p:nvSpPr>
        <p:spPr>
          <a:xfrm>
            <a:off x="5171042" y="5877272"/>
            <a:ext cx="2065254" cy="830997"/>
          </a:xfrm>
          <a:prstGeom prst="rect">
            <a:avLst/>
          </a:prstGeom>
        </p:spPr>
        <p:txBody>
          <a:bodyPr wrap="square" numCol="1">
            <a:spAutoFit/>
          </a:bodyPr>
          <a:lstStyle/>
          <a:p>
            <a:pPr algn="just"/>
            <a:r>
              <a:rPr lang="en-US" sz="800" dirty="0">
                <a:solidFill>
                  <a:srgbClr val="231F20"/>
                </a:solidFill>
                <a:latin typeface="PFHighwayGothic"/>
              </a:rPr>
              <a:t>This seminar was funded by the European Union’s </a:t>
            </a:r>
            <a:r>
              <a:rPr lang="fr-FR" sz="800" dirty="0">
                <a:solidFill>
                  <a:srgbClr val="231F20"/>
                </a:solidFill>
                <a:latin typeface="PFHighwayGothic"/>
              </a:rPr>
              <a:t>Justice Programme (2014-2020). The contents </a:t>
            </a:r>
            <a:r>
              <a:rPr lang="en-US" sz="800" dirty="0">
                <a:solidFill>
                  <a:srgbClr val="231F20"/>
                </a:solidFill>
                <a:latin typeface="PFHighwayGothic"/>
              </a:rPr>
              <a:t>of this publication are the sole responsibility of Frederick University and can in no way be taken to reflect the views of the European Commission</a:t>
            </a:r>
            <a:endParaRPr lang="el-GR" dirty="0"/>
          </a:p>
        </p:txBody>
      </p:sp>
      <p:pic>
        <p:nvPicPr>
          <p:cNvPr id="8" name="Picture 2">
            <a:extLst>
              <a:ext uri="{FF2B5EF4-FFF2-40B4-BE49-F238E27FC236}">
                <a16:creationId xmlns:a16="http://schemas.microsoft.com/office/drawing/2014/main" id="{C6EC8091-2998-4B49-B79C-421140B8AB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355" y="5877272"/>
            <a:ext cx="2304256" cy="696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descr="ÎÏÎ¿ÏÎ­Î»ÎµÏÎ¼Î± ÎµÎ¹ÎºÏÎ½Î±Ï Î³Î¹Î± Î±Î¸Î»Î·ÏÎ¹ÎºÏ Î´Î¯ÎºÎ±Î¹Î¿">
            <a:extLst>
              <a:ext uri="{FF2B5EF4-FFF2-40B4-BE49-F238E27FC236}">
                <a16:creationId xmlns:a16="http://schemas.microsoft.com/office/drawing/2014/main" id="{9DC00BF0-C81E-43BE-BF50-52E300E29AF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5161" b="5161"/>
          <a:stretch/>
        </p:blipFill>
        <p:spPr bwMode="auto">
          <a:xfrm>
            <a:off x="5822404" y="1700808"/>
            <a:ext cx="2857500" cy="1946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265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Τίτλος 1"/>
          <p:cNvSpPr>
            <a:spLocks noGrp="1"/>
          </p:cNvSpPr>
          <p:nvPr>
            <p:ph type="title"/>
          </p:nvPr>
        </p:nvSpPr>
        <p:spPr/>
        <p:txBody>
          <a:bodyPr/>
          <a:lstStyle/>
          <a:p>
            <a:br>
              <a:rPr lang="en-US" sz="2400" b="1" dirty="0"/>
            </a:br>
            <a:endParaRPr lang="el-GR" sz="2400" b="1" dirty="0"/>
          </a:p>
        </p:txBody>
      </p:sp>
      <p:sp>
        <p:nvSpPr>
          <p:cNvPr id="2051" name="Θέση περιεχομένου 2"/>
          <p:cNvSpPr>
            <a:spLocks noGrp="1"/>
          </p:cNvSpPr>
          <p:nvPr>
            <p:ph idx="1"/>
          </p:nvPr>
        </p:nvSpPr>
        <p:spPr>
          <a:xfrm>
            <a:off x="457200" y="283800"/>
            <a:ext cx="8229600" cy="5593472"/>
          </a:xfrm>
          <a:ln>
            <a:solidFill>
              <a:srgbClr val="FFFFFF"/>
            </a:solidFill>
          </a:ln>
        </p:spPr>
        <p:txBody>
          <a:bodyPr/>
          <a:lstStyle/>
          <a:p>
            <a:pPr marL="0" indent="0" algn="r">
              <a:buFont typeface="Arial" charset="0"/>
              <a:buNone/>
            </a:pPr>
            <a:endParaRPr lang="en-US" sz="1800" dirty="0"/>
          </a:p>
          <a:p>
            <a:pPr marL="0" lvl="0" indent="0" algn="ctr">
              <a:lnSpc>
                <a:spcPct val="150000"/>
              </a:lnSpc>
              <a:spcAft>
                <a:spcPts val="0"/>
              </a:spcAft>
              <a:buNone/>
            </a:pPr>
            <a:r>
              <a:rPr lang="el-GR" sz="1800" b="1" u="sng" dirty="0">
                <a:solidFill>
                  <a:srgbClr val="1F497D"/>
                </a:solidFill>
                <a:latin typeface="Bookman Old Style" panose="02050604050505020204" pitchFamily="18" charset="0"/>
                <a:ea typeface="Calibri" panose="020F0502020204030204" pitchFamily="34" charset="0"/>
                <a:cs typeface="Times New Roman" panose="02020603050405020304" pitchFamily="18" charset="0"/>
              </a:rPr>
              <a:t>Εδραιώνοντας τον Ευρωπαϊκό Χώρο Δικαιοσύνης</a:t>
            </a:r>
            <a:r>
              <a:rPr lang="en-GB" sz="1800" b="1" u="sng" dirty="0">
                <a:solidFill>
                  <a:srgbClr val="1F497D"/>
                </a:solidFill>
                <a:latin typeface="Bookman Old Style" panose="02050604050505020204" pitchFamily="18" charset="0"/>
                <a:ea typeface="Calibri" panose="020F0502020204030204" pitchFamily="34" charset="0"/>
                <a:cs typeface="Times New Roman" panose="02020603050405020304" pitchFamily="18" charset="0"/>
              </a:rPr>
              <a:t>: </a:t>
            </a:r>
            <a:r>
              <a:rPr lang="el-GR" sz="1800" b="1" u="sng" dirty="0">
                <a:solidFill>
                  <a:srgbClr val="1F497D"/>
                </a:solidFill>
                <a:latin typeface="Bookman Old Style" panose="02050604050505020204" pitchFamily="18" charset="0"/>
                <a:ea typeface="Calibri" panose="020F0502020204030204" pitchFamily="34" charset="0"/>
                <a:cs typeface="Times New Roman" panose="02020603050405020304" pitchFamily="18" charset="0"/>
              </a:rPr>
              <a:t>Η Προστασία Θεμελιωδών Δικαιωμάτων </a:t>
            </a:r>
          </a:p>
          <a:p>
            <a:pPr marL="0" indent="0" algn="just">
              <a:lnSpc>
                <a:spcPct val="150000"/>
              </a:lnSpc>
              <a:spcAft>
                <a:spcPts val="0"/>
              </a:spcAft>
              <a:buNone/>
            </a:pPr>
            <a:r>
              <a:rPr lang="el-GR" sz="1600" b="1"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Αθλητισμός &amp; ΓΚΠΔ </a:t>
            </a:r>
          </a:p>
          <a:p>
            <a:pPr algn="just">
              <a:lnSpc>
                <a:spcPct val="150000"/>
              </a:lnSpc>
              <a:spcAft>
                <a:spcPts val="0"/>
              </a:spcAft>
            </a:pPr>
            <a:r>
              <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Προσωπικά Δεδομένα είναι δυναμικός κλάδος Δικαίου</a:t>
            </a:r>
          </a:p>
          <a:p>
            <a:pPr algn="just">
              <a:lnSpc>
                <a:spcPct val="150000"/>
              </a:lnSpc>
              <a:spcAft>
                <a:spcPts val="0"/>
              </a:spcAft>
            </a:pPr>
            <a:r>
              <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Ραγδαία Εξέλιξη &amp; Ανάπτυξη </a:t>
            </a:r>
          </a:p>
          <a:p>
            <a:pPr algn="just">
              <a:lnSpc>
                <a:spcPct val="150000"/>
              </a:lnSpc>
              <a:spcAft>
                <a:spcPts val="0"/>
              </a:spcAft>
            </a:pPr>
            <a:r>
              <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Προστασία Προσωπικών Δεδομένων &amp; Χάρτης Θεμελιωδών Δικαιωμάτων</a:t>
            </a:r>
          </a:p>
          <a:p>
            <a:pPr marL="0" indent="0" algn="just">
              <a:lnSpc>
                <a:spcPct val="150000"/>
              </a:lnSpc>
              <a:spcAft>
                <a:spcPts val="0"/>
              </a:spcAft>
              <a:buNone/>
            </a:pPr>
            <a:r>
              <a:rPr lang="el-GR" sz="1600" i="1"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8</a:t>
            </a:r>
            <a:r>
              <a:rPr lang="el-GR" sz="1400" i="1"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 1. Κάθε πρόσωπο έχει δικαίωμα στην προστασία των δεδομένων προσωπικού χαρακτήρα που το αφορούν.</a:t>
            </a:r>
          </a:p>
          <a:p>
            <a:pPr marL="0" indent="0" algn="just">
              <a:lnSpc>
                <a:spcPct val="150000"/>
              </a:lnSpc>
              <a:spcAft>
                <a:spcPts val="0"/>
              </a:spcAft>
              <a:buNone/>
            </a:pPr>
            <a:r>
              <a:rPr lang="el-GR" sz="1400" i="1"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2. Η επεξεργασία αυτών των δεδομένων πρέπει να γίνεται νομίμως, για καθορισμένους σκοπούς και με βάση τη συγκατάθεση του ενδιαφερομένου ή για άλλους θεμιτούς λόγους που προβλέπονται από το νόμο. Κάθε πρόσωπο δικαιούται να έχει πρόσβαση στα συλλεγέντα δεδομένα που το αφορούν και να επιτυγχάνει τη διόρθωσή τους.</a:t>
            </a:r>
          </a:p>
          <a:p>
            <a:pPr marL="0" indent="0" algn="just">
              <a:lnSpc>
                <a:spcPct val="150000"/>
              </a:lnSpc>
              <a:spcAft>
                <a:spcPts val="0"/>
              </a:spcAft>
              <a:buNone/>
            </a:pPr>
            <a:r>
              <a:rPr lang="el-GR" sz="1400" i="1"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3. Ο σεβασμός των κανόνων αυτών υπόκειται στον έλεγχο ανεξάρτητης αρχής</a:t>
            </a:r>
          </a:p>
          <a:p>
            <a:pPr marL="0" indent="0" algn="just">
              <a:lnSpc>
                <a:spcPct val="150000"/>
              </a:lnSpc>
              <a:spcAft>
                <a:spcPts val="0"/>
              </a:spcAft>
              <a:buNone/>
            </a:pPr>
            <a:endParaRPr lang="el-GR" sz="1600" i="1"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endParaRPr>
          </a:p>
          <a:p>
            <a:pPr marL="0" indent="0" algn="just">
              <a:lnSpc>
                <a:spcPct val="150000"/>
              </a:lnSpc>
              <a:spcAft>
                <a:spcPts val="0"/>
              </a:spcAft>
              <a:buNone/>
            </a:pPr>
            <a:endPar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endParaRPr>
          </a:p>
        </p:txBody>
      </p:sp>
      <p:pic>
        <p:nvPicPr>
          <p:cNvPr id="205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3599" y="5680081"/>
            <a:ext cx="173355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3956" y="5877272"/>
            <a:ext cx="1954212" cy="92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Ορθογώνιο 1"/>
          <p:cNvSpPr/>
          <p:nvPr/>
        </p:nvSpPr>
        <p:spPr>
          <a:xfrm>
            <a:off x="5171042" y="5877272"/>
            <a:ext cx="2065254" cy="830997"/>
          </a:xfrm>
          <a:prstGeom prst="rect">
            <a:avLst/>
          </a:prstGeom>
        </p:spPr>
        <p:txBody>
          <a:bodyPr wrap="square" numCol="1">
            <a:spAutoFit/>
          </a:bodyPr>
          <a:lstStyle/>
          <a:p>
            <a:pPr algn="just"/>
            <a:r>
              <a:rPr lang="en-US" sz="800" dirty="0">
                <a:solidFill>
                  <a:srgbClr val="231F20"/>
                </a:solidFill>
                <a:latin typeface="PFHighwayGothic"/>
              </a:rPr>
              <a:t>This seminar was funded by the European Union’s </a:t>
            </a:r>
            <a:r>
              <a:rPr lang="fr-FR" sz="800" dirty="0">
                <a:solidFill>
                  <a:srgbClr val="231F20"/>
                </a:solidFill>
                <a:latin typeface="PFHighwayGothic"/>
              </a:rPr>
              <a:t>Justice Programme (2014-2020). The contents </a:t>
            </a:r>
            <a:r>
              <a:rPr lang="en-US" sz="800" dirty="0">
                <a:solidFill>
                  <a:srgbClr val="231F20"/>
                </a:solidFill>
                <a:latin typeface="PFHighwayGothic"/>
              </a:rPr>
              <a:t>of this publication are the sole responsibility of Frederick University and can in no way be taken to reflect the views of the European Commission</a:t>
            </a:r>
            <a:endParaRPr lang="el-GR" dirty="0"/>
          </a:p>
        </p:txBody>
      </p:sp>
      <p:pic>
        <p:nvPicPr>
          <p:cNvPr id="8" name="Picture 2">
            <a:extLst>
              <a:ext uri="{FF2B5EF4-FFF2-40B4-BE49-F238E27FC236}">
                <a16:creationId xmlns:a16="http://schemas.microsoft.com/office/drawing/2014/main" id="{C6EC8091-2998-4B49-B79C-421140B8AB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355" y="5877272"/>
            <a:ext cx="2304256" cy="696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9468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Τίτλος 1"/>
          <p:cNvSpPr>
            <a:spLocks noGrp="1"/>
          </p:cNvSpPr>
          <p:nvPr>
            <p:ph type="title"/>
          </p:nvPr>
        </p:nvSpPr>
        <p:spPr/>
        <p:txBody>
          <a:bodyPr/>
          <a:lstStyle/>
          <a:p>
            <a:br>
              <a:rPr lang="en-US" sz="2400" b="1" dirty="0"/>
            </a:br>
            <a:endParaRPr lang="el-GR" sz="2400" b="1" dirty="0"/>
          </a:p>
        </p:txBody>
      </p:sp>
      <p:sp>
        <p:nvSpPr>
          <p:cNvPr id="2051" name="Θέση περιεχομένου 2"/>
          <p:cNvSpPr>
            <a:spLocks noGrp="1"/>
          </p:cNvSpPr>
          <p:nvPr>
            <p:ph idx="1"/>
          </p:nvPr>
        </p:nvSpPr>
        <p:spPr>
          <a:xfrm>
            <a:off x="457200" y="283800"/>
            <a:ext cx="8229600" cy="5593472"/>
          </a:xfrm>
          <a:ln>
            <a:solidFill>
              <a:srgbClr val="FFFFFF"/>
            </a:solidFill>
          </a:ln>
        </p:spPr>
        <p:txBody>
          <a:bodyPr/>
          <a:lstStyle/>
          <a:p>
            <a:pPr marL="0" indent="0" algn="r">
              <a:buFont typeface="Arial" charset="0"/>
              <a:buNone/>
            </a:pPr>
            <a:endParaRPr lang="en-US" sz="1800" dirty="0"/>
          </a:p>
          <a:p>
            <a:pPr marL="0" lvl="0" indent="0" algn="ctr">
              <a:lnSpc>
                <a:spcPct val="150000"/>
              </a:lnSpc>
              <a:spcAft>
                <a:spcPts val="0"/>
              </a:spcAft>
              <a:buNone/>
            </a:pPr>
            <a:r>
              <a:rPr lang="el-GR" sz="1800" b="1" u="sng" dirty="0">
                <a:solidFill>
                  <a:srgbClr val="1F497D"/>
                </a:solidFill>
                <a:latin typeface="Bookman Old Style" panose="02050604050505020204" pitchFamily="18" charset="0"/>
                <a:ea typeface="Calibri" panose="020F0502020204030204" pitchFamily="34" charset="0"/>
                <a:cs typeface="Times New Roman" panose="02020603050405020304" pitchFamily="18" charset="0"/>
              </a:rPr>
              <a:t>Εδραιώνοντας τον Ευρωπαϊκό Χώρο Δικαιοσύνης</a:t>
            </a:r>
            <a:r>
              <a:rPr lang="en-GB" sz="1800" b="1" u="sng" dirty="0">
                <a:solidFill>
                  <a:srgbClr val="1F497D"/>
                </a:solidFill>
                <a:latin typeface="Bookman Old Style" panose="02050604050505020204" pitchFamily="18" charset="0"/>
                <a:ea typeface="Calibri" panose="020F0502020204030204" pitchFamily="34" charset="0"/>
                <a:cs typeface="Times New Roman" panose="02020603050405020304" pitchFamily="18" charset="0"/>
              </a:rPr>
              <a:t>: </a:t>
            </a:r>
            <a:r>
              <a:rPr lang="el-GR" sz="1800" b="1" u="sng" dirty="0">
                <a:solidFill>
                  <a:srgbClr val="1F497D"/>
                </a:solidFill>
                <a:latin typeface="Bookman Old Style" panose="02050604050505020204" pitchFamily="18" charset="0"/>
                <a:ea typeface="Calibri" panose="020F0502020204030204" pitchFamily="34" charset="0"/>
                <a:cs typeface="Times New Roman" panose="02020603050405020304" pitchFamily="18" charset="0"/>
              </a:rPr>
              <a:t>Η Προστασία Θεμελιωδών Δικαιωμάτων </a:t>
            </a:r>
          </a:p>
          <a:p>
            <a:pPr marL="0" indent="0" algn="just">
              <a:lnSpc>
                <a:spcPct val="150000"/>
              </a:lnSpc>
              <a:spcAft>
                <a:spcPts val="0"/>
              </a:spcAft>
              <a:buNone/>
            </a:pPr>
            <a:r>
              <a:rPr lang="el-GR" sz="1600" b="1"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Αθλητισμός &amp; ΓΚΠΔ </a:t>
            </a:r>
          </a:p>
          <a:p>
            <a:pPr algn="just">
              <a:lnSpc>
                <a:spcPct val="150000"/>
              </a:lnSpc>
              <a:spcAft>
                <a:spcPts val="0"/>
              </a:spcAft>
            </a:pPr>
            <a:r>
              <a:rPr lang="el-GR" sz="14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O Κανονισμός 2016/679 κρίνεται εξαιρετικής σημασίας για τις επιχειρήσεις και για τους οργανισμούς που ασκούν αθλητική δραστηριότητα ή συμμετέχουν στην αθλητική δραστηριότητα. </a:t>
            </a:r>
          </a:p>
          <a:p>
            <a:pPr marL="0" indent="0" algn="just">
              <a:lnSpc>
                <a:spcPct val="150000"/>
              </a:lnSpc>
              <a:spcAft>
                <a:spcPts val="0"/>
              </a:spcAft>
              <a:buNone/>
            </a:pPr>
            <a:r>
              <a:rPr lang="el-GR" sz="1400" u="sng"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Σκοπός του Κανονισμού είναι να παρέχει  </a:t>
            </a:r>
          </a:p>
          <a:p>
            <a:pPr algn="just">
              <a:lnSpc>
                <a:spcPct val="150000"/>
              </a:lnSpc>
              <a:spcAft>
                <a:spcPts val="0"/>
              </a:spcAft>
            </a:pPr>
            <a:r>
              <a:rPr lang="el-GR" sz="105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Προστασία στους Ευρωπαίους Πολίτες στην παγκόσμια αγορά σε σχέση με την επεξεργασία δεδομένων τους </a:t>
            </a:r>
          </a:p>
          <a:p>
            <a:pPr algn="just">
              <a:lnSpc>
                <a:spcPct val="150000"/>
              </a:lnSpc>
              <a:spcAft>
                <a:spcPts val="0"/>
              </a:spcAft>
            </a:pPr>
            <a:endParaRPr lang="el-GR" sz="105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l-GR" sz="105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 Έλεγχο των δεδομένων τους επιβάλλοντας την ελεύθερη συναίνεση στο επίκεντρο και προσφέροντας στους πολίτες καλύτερο έλεγχο στην επεξεργασία των δεδομένων τους </a:t>
            </a:r>
          </a:p>
          <a:p>
            <a:pPr algn="just">
              <a:lnSpc>
                <a:spcPct val="150000"/>
              </a:lnSpc>
              <a:spcAft>
                <a:spcPts val="0"/>
              </a:spcAft>
            </a:pPr>
            <a:endParaRPr lang="el-GR" sz="105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l-GR" sz="105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Ισχυρότερη προστασία σε περίπτωση παραβάσεων και ανεπτυγμένα επίπεδα συμμόρφωσης εισάγοντας αυστηρά πρόστιμα </a:t>
            </a:r>
          </a:p>
          <a:p>
            <a:pPr algn="just">
              <a:lnSpc>
                <a:spcPct val="150000"/>
              </a:lnSpc>
              <a:spcAft>
                <a:spcPts val="0"/>
              </a:spcAft>
            </a:pPr>
            <a:endParaRPr lang="el-GR" sz="105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l-GR" sz="105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Εναρμονισμένο νομικό πλαίσιο και πιο διαφανής κανόνες για την φορητότητα  δεδομένων </a:t>
            </a:r>
          </a:p>
          <a:p>
            <a:pPr marL="0" indent="0" algn="just">
              <a:lnSpc>
                <a:spcPct val="150000"/>
              </a:lnSpc>
              <a:spcAft>
                <a:spcPts val="0"/>
              </a:spcAft>
              <a:buNone/>
            </a:pPr>
            <a:endPar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endParaRPr>
          </a:p>
        </p:txBody>
      </p:sp>
      <p:pic>
        <p:nvPicPr>
          <p:cNvPr id="205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3599" y="5680081"/>
            <a:ext cx="173355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3956" y="5877272"/>
            <a:ext cx="1954212" cy="92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Ορθογώνιο 1"/>
          <p:cNvSpPr/>
          <p:nvPr/>
        </p:nvSpPr>
        <p:spPr>
          <a:xfrm>
            <a:off x="5171042" y="5877272"/>
            <a:ext cx="2065254" cy="830997"/>
          </a:xfrm>
          <a:prstGeom prst="rect">
            <a:avLst/>
          </a:prstGeom>
        </p:spPr>
        <p:txBody>
          <a:bodyPr wrap="square" numCol="1">
            <a:spAutoFit/>
          </a:bodyPr>
          <a:lstStyle/>
          <a:p>
            <a:pPr algn="just"/>
            <a:r>
              <a:rPr lang="en-US" sz="800" dirty="0">
                <a:solidFill>
                  <a:srgbClr val="231F20"/>
                </a:solidFill>
                <a:latin typeface="PFHighwayGothic"/>
              </a:rPr>
              <a:t>This seminar was funded by the European Union’s </a:t>
            </a:r>
            <a:r>
              <a:rPr lang="fr-FR" sz="800" dirty="0">
                <a:solidFill>
                  <a:srgbClr val="231F20"/>
                </a:solidFill>
                <a:latin typeface="PFHighwayGothic"/>
              </a:rPr>
              <a:t>Justice Programme (2014-2020). The contents </a:t>
            </a:r>
            <a:r>
              <a:rPr lang="en-US" sz="800" dirty="0">
                <a:solidFill>
                  <a:srgbClr val="231F20"/>
                </a:solidFill>
                <a:latin typeface="PFHighwayGothic"/>
              </a:rPr>
              <a:t>of this publication are the sole responsibility of Frederick University and can in no way be taken to reflect the views of the European Commission</a:t>
            </a:r>
            <a:endParaRPr lang="el-GR" dirty="0"/>
          </a:p>
        </p:txBody>
      </p:sp>
      <p:pic>
        <p:nvPicPr>
          <p:cNvPr id="8" name="Picture 2">
            <a:extLst>
              <a:ext uri="{FF2B5EF4-FFF2-40B4-BE49-F238E27FC236}">
                <a16:creationId xmlns:a16="http://schemas.microsoft.com/office/drawing/2014/main" id="{C6EC8091-2998-4B49-B79C-421140B8AB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355" y="5877272"/>
            <a:ext cx="2304256" cy="696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7364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Τίτλος 1"/>
          <p:cNvSpPr>
            <a:spLocks noGrp="1"/>
          </p:cNvSpPr>
          <p:nvPr>
            <p:ph type="title"/>
          </p:nvPr>
        </p:nvSpPr>
        <p:spPr/>
        <p:txBody>
          <a:bodyPr/>
          <a:lstStyle/>
          <a:p>
            <a:br>
              <a:rPr lang="en-US" sz="2400" b="1" dirty="0"/>
            </a:br>
            <a:endParaRPr lang="el-GR" sz="2400" b="1" dirty="0"/>
          </a:p>
        </p:txBody>
      </p:sp>
      <p:sp>
        <p:nvSpPr>
          <p:cNvPr id="2051" name="Θέση περιεχομένου 2"/>
          <p:cNvSpPr>
            <a:spLocks noGrp="1"/>
          </p:cNvSpPr>
          <p:nvPr>
            <p:ph idx="1"/>
          </p:nvPr>
        </p:nvSpPr>
        <p:spPr>
          <a:xfrm>
            <a:off x="457200" y="283800"/>
            <a:ext cx="8229600" cy="5593472"/>
          </a:xfrm>
          <a:ln>
            <a:solidFill>
              <a:srgbClr val="FFFFFF"/>
            </a:solidFill>
          </a:ln>
        </p:spPr>
        <p:txBody>
          <a:bodyPr/>
          <a:lstStyle/>
          <a:p>
            <a:pPr marL="0" lvl="0" indent="0" algn="ctr">
              <a:lnSpc>
                <a:spcPct val="150000"/>
              </a:lnSpc>
              <a:spcAft>
                <a:spcPts val="0"/>
              </a:spcAft>
              <a:buNone/>
            </a:pPr>
            <a:r>
              <a:rPr lang="el-GR" sz="1800" b="1" u="sng" dirty="0">
                <a:solidFill>
                  <a:srgbClr val="1F497D"/>
                </a:solidFill>
                <a:latin typeface="Bookman Old Style" panose="02050604050505020204" pitchFamily="18" charset="0"/>
                <a:ea typeface="Calibri" panose="020F0502020204030204" pitchFamily="34" charset="0"/>
                <a:cs typeface="Times New Roman" panose="02020603050405020304" pitchFamily="18" charset="0"/>
              </a:rPr>
              <a:t>Εδραιώνοντας τον Ευρωπαϊκό Χώρο Δικαιοσύνης</a:t>
            </a:r>
            <a:r>
              <a:rPr lang="en-GB" sz="1800" b="1" u="sng" dirty="0">
                <a:solidFill>
                  <a:srgbClr val="1F497D"/>
                </a:solidFill>
                <a:latin typeface="Bookman Old Style" panose="02050604050505020204" pitchFamily="18" charset="0"/>
                <a:ea typeface="Calibri" panose="020F0502020204030204" pitchFamily="34" charset="0"/>
                <a:cs typeface="Times New Roman" panose="02020603050405020304" pitchFamily="18" charset="0"/>
              </a:rPr>
              <a:t>: </a:t>
            </a:r>
            <a:r>
              <a:rPr lang="el-GR" sz="1800" b="1" u="sng" dirty="0">
                <a:solidFill>
                  <a:srgbClr val="1F497D"/>
                </a:solidFill>
                <a:latin typeface="Bookman Old Style" panose="02050604050505020204" pitchFamily="18" charset="0"/>
                <a:ea typeface="Calibri" panose="020F0502020204030204" pitchFamily="34" charset="0"/>
                <a:cs typeface="Times New Roman" panose="02020603050405020304" pitchFamily="18" charset="0"/>
              </a:rPr>
              <a:t>Η Προστασία Θεμελιωδών Δικαιωμάτων </a:t>
            </a:r>
          </a:p>
          <a:p>
            <a:pPr marL="0" indent="0" algn="just">
              <a:lnSpc>
                <a:spcPct val="150000"/>
              </a:lnSpc>
              <a:spcAft>
                <a:spcPts val="0"/>
              </a:spcAft>
              <a:buNone/>
            </a:pPr>
            <a:r>
              <a:rPr lang="el-GR" sz="1600" b="1"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Α.Ο + ΓΚΠΔ </a:t>
            </a:r>
          </a:p>
          <a:p>
            <a:pPr algn="just">
              <a:lnSpc>
                <a:spcPct val="150000"/>
              </a:lnSpc>
              <a:spcAft>
                <a:spcPts val="0"/>
              </a:spcAft>
              <a:buFont typeface="Wingdings" panose="05000000000000000000" pitchFamily="2" charset="2"/>
              <a:buChar char="ü"/>
            </a:pPr>
            <a:r>
              <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Εθνικές Ολυμπιακές Επιτροπές</a:t>
            </a:r>
          </a:p>
          <a:p>
            <a:pPr algn="just">
              <a:lnSpc>
                <a:spcPct val="150000"/>
              </a:lnSpc>
              <a:spcAft>
                <a:spcPts val="0"/>
              </a:spcAft>
              <a:buFont typeface="Wingdings" panose="05000000000000000000" pitchFamily="2" charset="2"/>
              <a:buChar char="ü"/>
            </a:pPr>
            <a:r>
              <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Διεθνής, Ευρωπαϊκές &amp; Εθνικές Ομοσπονδίες</a:t>
            </a:r>
          </a:p>
          <a:p>
            <a:pPr algn="just">
              <a:lnSpc>
                <a:spcPct val="150000"/>
              </a:lnSpc>
              <a:spcAft>
                <a:spcPts val="0"/>
              </a:spcAft>
              <a:buFont typeface="Wingdings" panose="05000000000000000000" pitchFamily="2" charset="2"/>
              <a:buChar char="ü"/>
            </a:pPr>
            <a:r>
              <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Σωματεία </a:t>
            </a:r>
          </a:p>
          <a:p>
            <a:pPr algn="just">
              <a:lnSpc>
                <a:spcPct val="150000"/>
              </a:lnSpc>
              <a:spcAft>
                <a:spcPts val="0"/>
              </a:spcAft>
              <a:buFont typeface="Wingdings" panose="05000000000000000000" pitchFamily="2" charset="2"/>
              <a:buChar char="ü"/>
            </a:pPr>
            <a:r>
              <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Σύλλογοι </a:t>
            </a:r>
          </a:p>
          <a:p>
            <a:pPr algn="just">
              <a:lnSpc>
                <a:spcPct val="150000"/>
              </a:lnSpc>
              <a:spcAft>
                <a:spcPts val="0"/>
              </a:spcAft>
              <a:buFont typeface="Wingdings" panose="05000000000000000000" pitchFamily="2" charset="2"/>
              <a:buChar char="ü"/>
            </a:pPr>
            <a:r>
              <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Αντί-</a:t>
            </a:r>
            <a:r>
              <a:rPr lang="el-GR" sz="1600" dirty="0" err="1">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Ντόπιγκ</a:t>
            </a:r>
            <a:r>
              <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 </a:t>
            </a:r>
          </a:p>
          <a:p>
            <a:pPr algn="just">
              <a:lnSpc>
                <a:spcPct val="150000"/>
              </a:lnSpc>
              <a:spcAft>
                <a:spcPts val="0"/>
              </a:spcAft>
              <a:buFont typeface="Wingdings" panose="05000000000000000000" pitchFamily="2" charset="2"/>
              <a:buChar char="ü"/>
            </a:pPr>
            <a:r>
              <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Όλοι Α.Ο που συλλέγουν, φυλάσσουν &amp; επεξεργάζονται δεδομένα</a:t>
            </a:r>
          </a:p>
          <a:p>
            <a:pPr algn="just">
              <a:lnSpc>
                <a:spcPct val="150000"/>
              </a:lnSpc>
              <a:spcAft>
                <a:spcPts val="0"/>
              </a:spcAft>
              <a:buFont typeface="Wingdings" panose="05000000000000000000" pitchFamily="2" charset="2"/>
              <a:buChar char="ü"/>
            </a:pPr>
            <a:r>
              <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Α.Ο που επεξεργάζονται δεδομένα πολιτών Ε.Ε</a:t>
            </a:r>
          </a:p>
          <a:p>
            <a:pPr algn="just">
              <a:lnSpc>
                <a:spcPct val="150000"/>
              </a:lnSpc>
              <a:spcAft>
                <a:spcPts val="0"/>
              </a:spcAft>
              <a:buFont typeface="Wingdings" panose="05000000000000000000" pitchFamily="2" charset="2"/>
              <a:buChar char="ü"/>
            </a:pPr>
            <a:r>
              <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Α.27 ΓΚΠΔ- Α.Ο εκτός Ε.Ε. και επεξεργάζονται δεδομένα υποκειμένων εντός Ε.Ε. υποχρεούνται να ορίσουν εκπρόσωπο στην Ένωση που να συνδέεται με τις εποπτικές αρχές και διασφαλίζει συμμόρφωση με τον ΓΚΠΔ</a:t>
            </a:r>
          </a:p>
          <a:p>
            <a:pPr algn="just">
              <a:lnSpc>
                <a:spcPct val="150000"/>
              </a:lnSpc>
              <a:spcAft>
                <a:spcPts val="0"/>
              </a:spcAft>
              <a:buFont typeface="Wingdings" panose="05000000000000000000" pitchFamily="2" charset="2"/>
              <a:buChar char="ü"/>
            </a:pPr>
            <a:endPar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endParaRPr>
          </a:p>
        </p:txBody>
      </p:sp>
      <p:pic>
        <p:nvPicPr>
          <p:cNvPr id="205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3599" y="5680081"/>
            <a:ext cx="173355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3956" y="5877272"/>
            <a:ext cx="1954212" cy="92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Ορθογώνιο 1"/>
          <p:cNvSpPr/>
          <p:nvPr/>
        </p:nvSpPr>
        <p:spPr>
          <a:xfrm>
            <a:off x="5171042" y="5877272"/>
            <a:ext cx="2065254" cy="830997"/>
          </a:xfrm>
          <a:prstGeom prst="rect">
            <a:avLst/>
          </a:prstGeom>
        </p:spPr>
        <p:txBody>
          <a:bodyPr wrap="square" numCol="1">
            <a:spAutoFit/>
          </a:bodyPr>
          <a:lstStyle/>
          <a:p>
            <a:pPr algn="just"/>
            <a:r>
              <a:rPr lang="en-US" sz="800" dirty="0">
                <a:solidFill>
                  <a:srgbClr val="231F20"/>
                </a:solidFill>
                <a:latin typeface="PFHighwayGothic"/>
              </a:rPr>
              <a:t>This seminar was funded by the European Union’s </a:t>
            </a:r>
            <a:r>
              <a:rPr lang="fr-FR" sz="800" dirty="0">
                <a:solidFill>
                  <a:srgbClr val="231F20"/>
                </a:solidFill>
                <a:latin typeface="PFHighwayGothic"/>
              </a:rPr>
              <a:t>Justice Programme (2014-2020). The contents </a:t>
            </a:r>
            <a:r>
              <a:rPr lang="en-US" sz="800" dirty="0">
                <a:solidFill>
                  <a:srgbClr val="231F20"/>
                </a:solidFill>
                <a:latin typeface="PFHighwayGothic"/>
              </a:rPr>
              <a:t>of this publication are the sole responsibility of Frederick University and can in no way be taken to reflect the views of the European Commission</a:t>
            </a:r>
            <a:endParaRPr lang="el-GR" dirty="0"/>
          </a:p>
        </p:txBody>
      </p:sp>
      <p:pic>
        <p:nvPicPr>
          <p:cNvPr id="8" name="Picture 2">
            <a:extLst>
              <a:ext uri="{FF2B5EF4-FFF2-40B4-BE49-F238E27FC236}">
                <a16:creationId xmlns:a16="http://schemas.microsoft.com/office/drawing/2014/main" id="{C6EC8091-2998-4B49-B79C-421140B8AB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355" y="5877272"/>
            <a:ext cx="2304256" cy="696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835F3C16-6C71-4A18-A2F5-045A1CF98CFE}"/>
              </a:ext>
            </a:extLst>
          </p:cNvPr>
          <p:cNvPicPr>
            <a:picLocks noChangeAspect="1"/>
          </p:cNvPicPr>
          <p:nvPr/>
        </p:nvPicPr>
        <p:blipFill>
          <a:blip r:embed="rId6"/>
          <a:stretch>
            <a:fillRect/>
          </a:stretch>
        </p:blipFill>
        <p:spPr>
          <a:xfrm>
            <a:off x="5831358" y="1628800"/>
            <a:ext cx="2809875" cy="1628775"/>
          </a:xfrm>
          <a:prstGeom prst="rect">
            <a:avLst/>
          </a:prstGeom>
        </p:spPr>
      </p:pic>
    </p:spTree>
    <p:extLst>
      <p:ext uri="{BB962C8B-B14F-4D97-AF65-F5344CB8AC3E}">
        <p14:creationId xmlns:p14="http://schemas.microsoft.com/office/powerpoint/2010/main" val="429317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Τίτλος 1"/>
          <p:cNvSpPr>
            <a:spLocks noGrp="1"/>
          </p:cNvSpPr>
          <p:nvPr>
            <p:ph type="title"/>
          </p:nvPr>
        </p:nvSpPr>
        <p:spPr/>
        <p:txBody>
          <a:bodyPr/>
          <a:lstStyle/>
          <a:p>
            <a:br>
              <a:rPr lang="en-US" sz="2400" b="1" dirty="0"/>
            </a:br>
            <a:endParaRPr lang="el-GR" sz="2400" b="1" dirty="0"/>
          </a:p>
        </p:txBody>
      </p:sp>
      <p:sp>
        <p:nvSpPr>
          <p:cNvPr id="2051" name="Θέση περιεχομένου 2"/>
          <p:cNvSpPr>
            <a:spLocks noGrp="1"/>
          </p:cNvSpPr>
          <p:nvPr>
            <p:ph idx="1"/>
          </p:nvPr>
        </p:nvSpPr>
        <p:spPr>
          <a:xfrm>
            <a:off x="457200" y="283800"/>
            <a:ext cx="8229600" cy="5593472"/>
          </a:xfrm>
          <a:ln>
            <a:solidFill>
              <a:srgbClr val="FFFFFF"/>
            </a:solidFill>
          </a:ln>
        </p:spPr>
        <p:txBody>
          <a:bodyPr/>
          <a:lstStyle/>
          <a:p>
            <a:pPr marL="0" indent="0" algn="r">
              <a:buFont typeface="Arial" charset="0"/>
              <a:buNone/>
            </a:pPr>
            <a:endParaRPr lang="en-US" sz="1800" dirty="0"/>
          </a:p>
          <a:p>
            <a:pPr marL="0" lvl="0" indent="0" algn="ctr">
              <a:lnSpc>
                <a:spcPct val="150000"/>
              </a:lnSpc>
              <a:spcAft>
                <a:spcPts val="0"/>
              </a:spcAft>
              <a:buNone/>
            </a:pPr>
            <a:r>
              <a:rPr lang="el-GR" sz="1800" b="1" u="sng" dirty="0">
                <a:solidFill>
                  <a:srgbClr val="1F497D"/>
                </a:solidFill>
                <a:latin typeface="Bookman Old Style" panose="02050604050505020204" pitchFamily="18" charset="0"/>
                <a:ea typeface="Calibri" panose="020F0502020204030204" pitchFamily="34" charset="0"/>
                <a:cs typeface="Times New Roman" panose="02020603050405020304" pitchFamily="18" charset="0"/>
              </a:rPr>
              <a:t>Εδραιώνοντας τον Ευρωπαϊκό Χώρο Δικαιοσύνης</a:t>
            </a:r>
            <a:r>
              <a:rPr lang="en-GB" sz="1800" b="1" u="sng" dirty="0">
                <a:solidFill>
                  <a:srgbClr val="1F497D"/>
                </a:solidFill>
                <a:latin typeface="Bookman Old Style" panose="02050604050505020204" pitchFamily="18" charset="0"/>
                <a:ea typeface="Calibri" panose="020F0502020204030204" pitchFamily="34" charset="0"/>
                <a:cs typeface="Times New Roman" panose="02020603050405020304" pitchFamily="18" charset="0"/>
              </a:rPr>
              <a:t>: </a:t>
            </a:r>
            <a:r>
              <a:rPr lang="el-GR" sz="1800" b="1" u="sng" dirty="0">
                <a:solidFill>
                  <a:srgbClr val="1F497D"/>
                </a:solidFill>
                <a:latin typeface="Bookman Old Style" panose="02050604050505020204" pitchFamily="18" charset="0"/>
                <a:ea typeface="Calibri" panose="020F0502020204030204" pitchFamily="34" charset="0"/>
                <a:cs typeface="Times New Roman" panose="02020603050405020304" pitchFamily="18" charset="0"/>
              </a:rPr>
              <a:t>Η Προστασία Θεμελιωδών Δικαιωμάτων </a:t>
            </a:r>
          </a:p>
          <a:p>
            <a:pPr marL="0" indent="0" algn="just">
              <a:lnSpc>
                <a:spcPct val="150000"/>
              </a:lnSpc>
              <a:spcAft>
                <a:spcPts val="0"/>
              </a:spcAft>
              <a:buNone/>
            </a:pPr>
            <a:r>
              <a:rPr lang="el-GR" sz="1600" b="1"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Δραστηριότητες &amp; Επεξεργασία Δεδομένων </a:t>
            </a:r>
          </a:p>
          <a:p>
            <a:pPr marL="0" indent="0" algn="just">
              <a:lnSpc>
                <a:spcPct val="150000"/>
              </a:lnSpc>
              <a:spcAft>
                <a:spcPts val="0"/>
              </a:spcAft>
              <a:buNone/>
            </a:pPr>
            <a:r>
              <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•Προσωπικά Δεδομένα μελών Σωματείων ή Συλλόγων ή Αθλητικών οντοτήτων </a:t>
            </a:r>
          </a:p>
          <a:p>
            <a:pPr marL="0" indent="0" algn="just">
              <a:lnSpc>
                <a:spcPct val="150000"/>
              </a:lnSpc>
              <a:spcAft>
                <a:spcPts val="0"/>
              </a:spcAft>
              <a:buNone/>
            </a:pPr>
            <a:r>
              <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•Προσωπικά Δεδομένα τρίτων μερών όπως π.χ. οπαδών, φιλάθλων χορηγών κ.α.</a:t>
            </a:r>
          </a:p>
          <a:p>
            <a:pPr marL="0" indent="0" algn="just">
              <a:lnSpc>
                <a:spcPct val="150000"/>
              </a:lnSpc>
              <a:spcAft>
                <a:spcPts val="0"/>
              </a:spcAft>
              <a:buNone/>
            </a:pPr>
            <a:r>
              <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•Προσωπικά Δεδομένα εργοδοτουμένων </a:t>
            </a:r>
          </a:p>
          <a:p>
            <a:pPr marL="0" indent="0" algn="just">
              <a:lnSpc>
                <a:spcPct val="150000"/>
              </a:lnSpc>
              <a:spcAft>
                <a:spcPts val="0"/>
              </a:spcAft>
              <a:buNone/>
            </a:pPr>
            <a:r>
              <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•Προσωπικά Δεδομένα συνδρομητών ή αποδεκτών ενημερωτικών δελτίων </a:t>
            </a:r>
          </a:p>
          <a:p>
            <a:pPr marL="0" indent="0" algn="just">
              <a:lnSpc>
                <a:spcPct val="150000"/>
              </a:lnSpc>
              <a:spcAft>
                <a:spcPts val="0"/>
              </a:spcAft>
              <a:buNone/>
            </a:pPr>
            <a:endParaRPr lang="el-GR"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endParaRPr>
          </a:p>
        </p:txBody>
      </p:sp>
      <p:pic>
        <p:nvPicPr>
          <p:cNvPr id="205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3599" y="5680081"/>
            <a:ext cx="173355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3956" y="5877272"/>
            <a:ext cx="1954212" cy="92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Ορθογώνιο 1"/>
          <p:cNvSpPr/>
          <p:nvPr/>
        </p:nvSpPr>
        <p:spPr>
          <a:xfrm>
            <a:off x="5171042" y="5877272"/>
            <a:ext cx="2065254" cy="830997"/>
          </a:xfrm>
          <a:prstGeom prst="rect">
            <a:avLst/>
          </a:prstGeom>
        </p:spPr>
        <p:txBody>
          <a:bodyPr wrap="square" numCol="1">
            <a:spAutoFit/>
          </a:bodyPr>
          <a:lstStyle/>
          <a:p>
            <a:pPr algn="just"/>
            <a:r>
              <a:rPr lang="en-US" sz="800" dirty="0">
                <a:solidFill>
                  <a:srgbClr val="231F20"/>
                </a:solidFill>
                <a:latin typeface="PFHighwayGothic"/>
              </a:rPr>
              <a:t>This seminar was funded by the European Union’s </a:t>
            </a:r>
            <a:r>
              <a:rPr lang="fr-FR" sz="800" dirty="0">
                <a:solidFill>
                  <a:srgbClr val="231F20"/>
                </a:solidFill>
                <a:latin typeface="PFHighwayGothic"/>
              </a:rPr>
              <a:t>Justice Programme (2014-2020). The contents </a:t>
            </a:r>
            <a:r>
              <a:rPr lang="en-US" sz="800" dirty="0">
                <a:solidFill>
                  <a:srgbClr val="231F20"/>
                </a:solidFill>
                <a:latin typeface="PFHighwayGothic"/>
              </a:rPr>
              <a:t>of this publication are the sole responsibility of Frederick University and can in no way be taken to reflect the views of the European Commission</a:t>
            </a:r>
            <a:endParaRPr lang="el-GR" dirty="0"/>
          </a:p>
        </p:txBody>
      </p:sp>
      <p:pic>
        <p:nvPicPr>
          <p:cNvPr id="8" name="Picture 2">
            <a:extLst>
              <a:ext uri="{FF2B5EF4-FFF2-40B4-BE49-F238E27FC236}">
                <a16:creationId xmlns:a16="http://schemas.microsoft.com/office/drawing/2014/main" id="{C6EC8091-2998-4B49-B79C-421140B8AB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355" y="5877272"/>
            <a:ext cx="2304256" cy="696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9EAF4D60-5A58-4AF7-B64A-6A81183A9CCA}"/>
              </a:ext>
            </a:extLst>
          </p:cNvPr>
          <p:cNvPicPr>
            <a:picLocks noChangeAspect="1"/>
          </p:cNvPicPr>
          <p:nvPr/>
        </p:nvPicPr>
        <p:blipFill>
          <a:blip r:embed="rId6"/>
          <a:stretch>
            <a:fillRect/>
          </a:stretch>
        </p:blipFill>
        <p:spPr>
          <a:xfrm>
            <a:off x="5153943" y="3573016"/>
            <a:ext cx="3619656" cy="2036112"/>
          </a:xfrm>
          <a:prstGeom prst="rect">
            <a:avLst/>
          </a:prstGeom>
        </p:spPr>
      </p:pic>
      <p:pic>
        <p:nvPicPr>
          <p:cNvPr id="11" name="Picture 2" descr="ÎÏÎ¿ÏÎ­Î»ÎµÏÎ¼Î± ÎµÎ¹ÎºÏÎ½Î±Ï Î³Î¹Î± Î¿ÏÎ±Î´Î¿Î¯ LFC">
            <a:extLst>
              <a:ext uri="{FF2B5EF4-FFF2-40B4-BE49-F238E27FC236}">
                <a16:creationId xmlns:a16="http://schemas.microsoft.com/office/drawing/2014/main" id="{95BAC390-8C0E-486E-A8DD-14DC5D97B56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504" y="3573017"/>
            <a:ext cx="4790028" cy="2107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543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Τίτλος 1"/>
          <p:cNvSpPr>
            <a:spLocks noGrp="1"/>
          </p:cNvSpPr>
          <p:nvPr>
            <p:ph type="title"/>
          </p:nvPr>
        </p:nvSpPr>
        <p:spPr/>
        <p:txBody>
          <a:bodyPr/>
          <a:lstStyle/>
          <a:p>
            <a:br>
              <a:rPr lang="en-US" sz="2400" b="1" dirty="0"/>
            </a:br>
            <a:endParaRPr lang="el-GR" sz="2400" b="1" dirty="0"/>
          </a:p>
        </p:txBody>
      </p:sp>
      <p:sp>
        <p:nvSpPr>
          <p:cNvPr id="2051" name="Θέση περιεχομένου 2"/>
          <p:cNvSpPr>
            <a:spLocks noGrp="1"/>
          </p:cNvSpPr>
          <p:nvPr>
            <p:ph idx="1"/>
          </p:nvPr>
        </p:nvSpPr>
        <p:spPr>
          <a:xfrm>
            <a:off x="457200" y="283800"/>
            <a:ext cx="8229600" cy="5593472"/>
          </a:xfrm>
          <a:ln>
            <a:solidFill>
              <a:srgbClr val="FFFFFF"/>
            </a:solidFill>
          </a:ln>
        </p:spPr>
        <p:txBody>
          <a:bodyPr/>
          <a:lstStyle/>
          <a:p>
            <a:pPr marL="0" indent="0" algn="r">
              <a:buFont typeface="Arial" charset="0"/>
              <a:buNone/>
            </a:pPr>
            <a:endParaRPr lang="en-US" sz="1800" dirty="0"/>
          </a:p>
          <a:p>
            <a:pPr marL="0" lvl="0" indent="0" algn="ctr">
              <a:lnSpc>
                <a:spcPct val="150000"/>
              </a:lnSpc>
              <a:spcAft>
                <a:spcPts val="0"/>
              </a:spcAft>
              <a:buNone/>
            </a:pPr>
            <a:r>
              <a:rPr lang="el-GR" sz="1800" b="1" u="sng" dirty="0">
                <a:solidFill>
                  <a:srgbClr val="1F497D"/>
                </a:solidFill>
                <a:latin typeface="Bookman Old Style" panose="02050604050505020204" pitchFamily="18" charset="0"/>
                <a:ea typeface="Calibri" panose="020F0502020204030204" pitchFamily="34" charset="0"/>
                <a:cs typeface="Times New Roman" panose="02020603050405020304" pitchFamily="18" charset="0"/>
              </a:rPr>
              <a:t>Εδραιώνοντας τον Ευρωπαϊκό Χώρο Δικαιοσύνης</a:t>
            </a:r>
            <a:r>
              <a:rPr lang="en-GB" sz="1800" b="1" u="sng" dirty="0">
                <a:solidFill>
                  <a:srgbClr val="1F497D"/>
                </a:solidFill>
                <a:latin typeface="Bookman Old Style" panose="02050604050505020204" pitchFamily="18" charset="0"/>
                <a:ea typeface="Calibri" panose="020F0502020204030204" pitchFamily="34" charset="0"/>
                <a:cs typeface="Times New Roman" panose="02020603050405020304" pitchFamily="18" charset="0"/>
              </a:rPr>
              <a:t>: </a:t>
            </a:r>
            <a:r>
              <a:rPr lang="el-GR" sz="1800" b="1" u="sng" dirty="0">
                <a:solidFill>
                  <a:srgbClr val="1F497D"/>
                </a:solidFill>
                <a:latin typeface="Bookman Old Style" panose="02050604050505020204" pitchFamily="18" charset="0"/>
                <a:ea typeface="Calibri" panose="020F0502020204030204" pitchFamily="34" charset="0"/>
                <a:cs typeface="Times New Roman" panose="02020603050405020304" pitchFamily="18" charset="0"/>
              </a:rPr>
              <a:t>Η Προστασία Θεμελιωδών Δικαιωμάτων </a:t>
            </a:r>
          </a:p>
          <a:p>
            <a:pPr marL="0" indent="0" algn="just">
              <a:lnSpc>
                <a:spcPct val="150000"/>
              </a:lnSpc>
              <a:spcAft>
                <a:spcPts val="0"/>
              </a:spcAft>
              <a:buNone/>
            </a:pPr>
            <a:r>
              <a:rPr lang="el-GR" sz="1600" u="sng"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Διαχείριση Δεδομένων &amp; ΥΠΔ</a:t>
            </a:r>
          </a:p>
          <a:p>
            <a:pPr marL="0" indent="0" algn="just">
              <a:lnSpc>
                <a:spcPct val="150000"/>
              </a:lnSpc>
              <a:spcAft>
                <a:spcPts val="0"/>
              </a:spcAft>
              <a:buNone/>
            </a:pPr>
            <a:r>
              <a:rPr lang="el-GR" sz="14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Οι αθλητικοί φορείς και οργανισμοί πρέπει να </a:t>
            </a:r>
            <a:r>
              <a:rPr lang="el-GR" sz="1400" b="1"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χαρτογραφήσουν</a:t>
            </a:r>
            <a:r>
              <a:rPr lang="el-GR" sz="14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 τις τρέχουσες </a:t>
            </a:r>
            <a:r>
              <a:rPr lang="el-GR" sz="1400" b="1"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πολιτικές επεξεργασίας δεδομένων,</a:t>
            </a:r>
            <a:r>
              <a:rPr lang="el-GR" sz="14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 τις </a:t>
            </a:r>
            <a:r>
              <a:rPr lang="el-GR" sz="1400" b="1"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επεξεργασίες δεδομένων </a:t>
            </a:r>
            <a:r>
              <a:rPr lang="el-GR" sz="14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τους αλλά και </a:t>
            </a:r>
            <a:r>
              <a:rPr lang="el-GR" sz="1400" b="1"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όλες</a:t>
            </a:r>
            <a:r>
              <a:rPr lang="el-GR" sz="14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 τις  δραστηριότητες που ενέχεται τέτοια επεξεργασία δεδομένων και να εντοπίσουν τυχόν κενά υπάρχουν στις τρέχουσες πολιτικές τους που θα πρέπει να εναρμονιστούν με το νέο κανονιστικό πλαίσιο δεδομένων.  </a:t>
            </a:r>
          </a:p>
          <a:p>
            <a:pPr marL="0" indent="0" algn="just">
              <a:lnSpc>
                <a:spcPct val="150000"/>
              </a:lnSpc>
              <a:spcAft>
                <a:spcPts val="0"/>
              </a:spcAft>
              <a:buNone/>
            </a:pPr>
            <a:r>
              <a:rPr lang="el-GR" sz="14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Πιο συγκεκριμένα είναι επιβεβλημένο να γίνει </a:t>
            </a:r>
            <a:r>
              <a:rPr lang="el-GR" sz="1400" b="1"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ταυτοποίηση των δεδομένων </a:t>
            </a:r>
            <a:r>
              <a:rPr lang="el-GR" sz="14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που συλλέγονται και τον σκοπό για τον οποίο τέτοια δεδομένα συλλέγονται καθώς και την νομική βάση επεξεργασίας τέτοιων δεδομένων. </a:t>
            </a:r>
          </a:p>
          <a:p>
            <a:pPr marL="0" indent="0" algn="just">
              <a:lnSpc>
                <a:spcPct val="150000"/>
              </a:lnSpc>
              <a:spcAft>
                <a:spcPts val="0"/>
              </a:spcAft>
              <a:buNone/>
            </a:pPr>
            <a:r>
              <a:rPr lang="el-GR" sz="14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Αποτελεί επίσης υποχρέωση όλων των Αθλητικών Φορέων να </a:t>
            </a:r>
            <a:r>
              <a:rPr lang="el-GR" sz="1400" b="1"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ενημερώσουν</a:t>
            </a:r>
            <a:r>
              <a:rPr lang="el-GR" sz="14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 τους </a:t>
            </a:r>
            <a:r>
              <a:rPr lang="el-GR" sz="1400" b="1"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Εργοδοτούμενους</a:t>
            </a:r>
            <a:r>
              <a:rPr lang="el-GR" sz="14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 τους για την ανάγκη υιοθέτησης όλων των </a:t>
            </a:r>
            <a:r>
              <a:rPr lang="el-GR" sz="1400" b="1"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κανονισμών και πολιτικών προστασίας</a:t>
            </a:r>
            <a:r>
              <a:rPr lang="el-GR" sz="14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 προσωπικών δεδομένων και να τους καλέσουν να υπογράψουν </a:t>
            </a:r>
            <a:r>
              <a:rPr lang="el-GR" sz="1400" b="1"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ρήτρες εμπιστευτικότητας και δηλώσεις εχεμύθειας</a:t>
            </a:r>
          </a:p>
        </p:txBody>
      </p:sp>
      <p:pic>
        <p:nvPicPr>
          <p:cNvPr id="205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3599" y="5680081"/>
            <a:ext cx="173355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3956" y="5877272"/>
            <a:ext cx="1954212" cy="92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Ορθογώνιο 1"/>
          <p:cNvSpPr/>
          <p:nvPr/>
        </p:nvSpPr>
        <p:spPr>
          <a:xfrm>
            <a:off x="5171042" y="5877272"/>
            <a:ext cx="2065254" cy="830997"/>
          </a:xfrm>
          <a:prstGeom prst="rect">
            <a:avLst/>
          </a:prstGeom>
        </p:spPr>
        <p:txBody>
          <a:bodyPr wrap="square" numCol="1">
            <a:spAutoFit/>
          </a:bodyPr>
          <a:lstStyle/>
          <a:p>
            <a:pPr algn="just"/>
            <a:r>
              <a:rPr lang="en-US" sz="800" dirty="0">
                <a:solidFill>
                  <a:srgbClr val="231F20"/>
                </a:solidFill>
                <a:latin typeface="PFHighwayGothic"/>
              </a:rPr>
              <a:t>This seminar was funded by the European Union’s </a:t>
            </a:r>
            <a:r>
              <a:rPr lang="fr-FR" sz="800" dirty="0">
                <a:solidFill>
                  <a:srgbClr val="231F20"/>
                </a:solidFill>
                <a:latin typeface="PFHighwayGothic"/>
              </a:rPr>
              <a:t>Justice Programme (2014-2020). The contents </a:t>
            </a:r>
            <a:r>
              <a:rPr lang="en-US" sz="800" dirty="0">
                <a:solidFill>
                  <a:srgbClr val="231F20"/>
                </a:solidFill>
                <a:latin typeface="PFHighwayGothic"/>
              </a:rPr>
              <a:t>of this publication are the sole responsibility of Frederick University and can in no way be taken to reflect the views of the European Commission</a:t>
            </a:r>
            <a:endParaRPr lang="el-GR" dirty="0"/>
          </a:p>
        </p:txBody>
      </p:sp>
      <p:pic>
        <p:nvPicPr>
          <p:cNvPr id="8" name="Picture 2">
            <a:extLst>
              <a:ext uri="{FF2B5EF4-FFF2-40B4-BE49-F238E27FC236}">
                <a16:creationId xmlns:a16="http://schemas.microsoft.com/office/drawing/2014/main" id="{C6EC8091-2998-4B49-B79C-421140B8AB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355" y="5877272"/>
            <a:ext cx="2304256" cy="696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973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Τίτλος 1"/>
          <p:cNvSpPr>
            <a:spLocks noGrp="1"/>
          </p:cNvSpPr>
          <p:nvPr>
            <p:ph type="title"/>
          </p:nvPr>
        </p:nvSpPr>
        <p:spPr/>
        <p:txBody>
          <a:bodyPr/>
          <a:lstStyle/>
          <a:p>
            <a:br>
              <a:rPr lang="en-US" sz="2400" b="1" dirty="0"/>
            </a:br>
            <a:endParaRPr lang="el-GR" sz="2400" b="1" dirty="0"/>
          </a:p>
        </p:txBody>
      </p:sp>
      <p:sp>
        <p:nvSpPr>
          <p:cNvPr id="2051" name="Θέση περιεχομένου 2"/>
          <p:cNvSpPr>
            <a:spLocks noGrp="1"/>
          </p:cNvSpPr>
          <p:nvPr>
            <p:ph idx="1"/>
          </p:nvPr>
        </p:nvSpPr>
        <p:spPr>
          <a:xfrm>
            <a:off x="457200" y="283800"/>
            <a:ext cx="8229600" cy="5665480"/>
          </a:xfrm>
          <a:ln>
            <a:solidFill>
              <a:srgbClr val="FFFFFF"/>
            </a:solidFill>
          </a:ln>
        </p:spPr>
        <p:txBody>
          <a:bodyPr/>
          <a:lstStyle/>
          <a:p>
            <a:pPr marL="0" indent="0" algn="r">
              <a:buFont typeface="Arial" charset="0"/>
              <a:buNone/>
            </a:pPr>
            <a:endParaRPr lang="en-US" sz="1800" dirty="0"/>
          </a:p>
          <a:p>
            <a:pPr marL="0" lvl="0" indent="0" algn="ctr">
              <a:lnSpc>
                <a:spcPct val="150000"/>
              </a:lnSpc>
              <a:spcAft>
                <a:spcPts val="0"/>
              </a:spcAft>
              <a:buNone/>
            </a:pPr>
            <a:r>
              <a:rPr lang="el-GR" sz="1800" b="1" u="sng" dirty="0">
                <a:solidFill>
                  <a:srgbClr val="1F497D"/>
                </a:solidFill>
                <a:latin typeface="Bookman Old Style" panose="02050604050505020204" pitchFamily="18" charset="0"/>
                <a:ea typeface="Calibri" panose="020F0502020204030204" pitchFamily="34" charset="0"/>
                <a:cs typeface="Times New Roman" panose="02020603050405020304" pitchFamily="18" charset="0"/>
              </a:rPr>
              <a:t>Εδραιώνοντας τον Ευρωπαϊκό Χώρο Δικαιοσύνης</a:t>
            </a:r>
            <a:r>
              <a:rPr lang="en-GB" sz="1800" b="1" u="sng" dirty="0">
                <a:solidFill>
                  <a:srgbClr val="1F497D"/>
                </a:solidFill>
                <a:latin typeface="Bookman Old Style" panose="02050604050505020204" pitchFamily="18" charset="0"/>
                <a:ea typeface="Calibri" panose="020F0502020204030204" pitchFamily="34" charset="0"/>
                <a:cs typeface="Times New Roman" panose="02020603050405020304" pitchFamily="18" charset="0"/>
              </a:rPr>
              <a:t>: </a:t>
            </a:r>
            <a:r>
              <a:rPr lang="el-GR" sz="1800" b="1" u="sng" dirty="0">
                <a:solidFill>
                  <a:srgbClr val="1F497D"/>
                </a:solidFill>
                <a:latin typeface="Bookman Old Style" panose="02050604050505020204" pitchFamily="18" charset="0"/>
                <a:ea typeface="Calibri" panose="020F0502020204030204" pitchFamily="34" charset="0"/>
                <a:cs typeface="Times New Roman" panose="02020603050405020304" pitchFamily="18" charset="0"/>
              </a:rPr>
              <a:t>Η Προστασία Θεμελιωδών Δικαιωμάτων </a:t>
            </a:r>
          </a:p>
          <a:p>
            <a:pPr marL="0" indent="0" algn="just">
              <a:lnSpc>
                <a:spcPct val="150000"/>
              </a:lnSpc>
              <a:spcAft>
                <a:spcPts val="0"/>
              </a:spcAft>
              <a:buNone/>
            </a:pPr>
            <a:r>
              <a:rPr lang="el-GR" sz="1600" u="sng"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Διαχείριση Δεδομένων &amp; ΥΠΔ</a:t>
            </a:r>
          </a:p>
          <a:p>
            <a:pPr algn="just">
              <a:lnSpc>
                <a:spcPct val="150000"/>
              </a:lnSpc>
              <a:spcAft>
                <a:spcPts val="0"/>
              </a:spcAft>
              <a:buFont typeface="Wingdings" panose="05000000000000000000" pitchFamily="2" charset="2"/>
              <a:buChar char="v"/>
            </a:pPr>
            <a:r>
              <a:rPr lang="el-GR" sz="14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Απόφαση Γερμανικού Δικαστηρίου (28.12.2018) </a:t>
            </a:r>
          </a:p>
          <a:p>
            <a:pPr algn="just">
              <a:lnSpc>
                <a:spcPct val="150000"/>
              </a:lnSpc>
              <a:spcAft>
                <a:spcPts val="0"/>
              </a:spcAft>
              <a:buFont typeface="Wingdings" panose="05000000000000000000" pitchFamily="2" charset="2"/>
              <a:buChar char="v"/>
            </a:pPr>
            <a:r>
              <a:rPr lang="el-GR" sz="14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Τερματισμός Απασχόλησης </a:t>
            </a:r>
          </a:p>
          <a:p>
            <a:pPr algn="just">
              <a:lnSpc>
                <a:spcPct val="150000"/>
              </a:lnSpc>
              <a:spcAft>
                <a:spcPts val="0"/>
              </a:spcAft>
              <a:buFont typeface="Wingdings" panose="05000000000000000000" pitchFamily="2" charset="2"/>
              <a:buChar char="v"/>
            </a:pPr>
            <a:r>
              <a:rPr lang="el-GR" sz="14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Αίτημα Πρόσβασης στα Δεδομένα Εργοδότησης</a:t>
            </a:r>
            <a:r>
              <a:rPr lang="en-GB" sz="14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 </a:t>
            </a:r>
            <a:r>
              <a:rPr lang="el-GR" sz="14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αξιολογήσεις + καταγγελίες </a:t>
            </a:r>
          </a:p>
          <a:p>
            <a:pPr algn="just">
              <a:lnSpc>
                <a:spcPct val="150000"/>
              </a:lnSpc>
              <a:spcAft>
                <a:spcPts val="0"/>
              </a:spcAft>
              <a:buFont typeface="Wingdings" panose="05000000000000000000" pitchFamily="2" charset="2"/>
              <a:buChar char="v"/>
            </a:pPr>
            <a:r>
              <a:rPr lang="el-GR" sz="14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Άρνηση Εργοδότη</a:t>
            </a:r>
          </a:p>
          <a:p>
            <a:pPr algn="just">
              <a:lnSpc>
                <a:spcPct val="150000"/>
              </a:lnSpc>
              <a:spcAft>
                <a:spcPts val="0"/>
              </a:spcAft>
              <a:buFont typeface="Wingdings" panose="05000000000000000000" pitchFamily="2" charset="2"/>
              <a:buChar char="v"/>
            </a:pPr>
            <a:r>
              <a:rPr lang="el-GR" sz="14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Α15(4)- «</a:t>
            </a:r>
            <a:r>
              <a:rPr lang="el-GR" sz="1400" i="1"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Το δικαίωμα να λαμβάνεται αντίγραφο, των δεδομένων προσωπικού χαρακτήρα που υποβάλλονται σε επεξεργασία, δεν επηρεάζει δυσμενώς τα δικαιώματα και τις ελευθερίες όλων.»</a:t>
            </a:r>
          </a:p>
          <a:p>
            <a:pPr algn="just">
              <a:lnSpc>
                <a:spcPct val="150000"/>
              </a:lnSpc>
              <a:spcAft>
                <a:spcPts val="0"/>
              </a:spcAft>
              <a:buFont typeface="Wingdings" panose="05000000000000000000" pitchFamily="2" charset="2"/>
              <a:buChar char="v"/>
            </a:pPr>
            <a:r>
              <a:rPr lang="el-GR" sz="1100" i="1"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Δεν υπάρχει γενικός κανόνας που να καθορίζει ότι η προστασία της εμπιστευτικότητας του καταγγελλόμενου εργοδοτούμενου υπερέχει του δικαιώματος άλλου εργοδοτούμενου να έχει πρόσβαση σε δεδομένα προσωπικού χαρακτήρα. Ο εργοδότης δεν δύναται να βασιστεί σε εξαίρεσε από το άρθρο 15(4) ΓΚΠΔ κατά συνήθεια και θα πρέπει να εξετάζει την κάθε υπόθεση ξεχωριστά. Συγκεκριμένα το Δικαστήριο έκρινε ότι ο εργοδότης δεν είχε δώσει οποιαδήποτε αιτιολογία ως προς την μη αποκάλυψη της ταυτότητας του καταγγέλλοντα συναδέλφου του αλλά και γιατί η ταυτότητα του θα έπρεπε να είχε προστατευθεί</a:t>
            </a:r>
            <a:r>
              <a:rPr lang="el-GR" sz="1400" i="1"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   </a:t>
            </a:r>
          </a:p>
          <a:p>
            <a:pPr algn="just">
              <a:lnSpc>
                <a:spcPct val="150000"/>
              </a:lnSpc>
              <a:spcAft>
                <a:spcPts val="0"/>
              </a:spcAft>
              <a:buFont typeface="Wingdings" panose="05000000000000000000" pitchFamily="2" charset="2"/>
              <a:buChar char="v"/>
            </a:pPr>
            <a:endParaRPr lang="el-GR" sz="1400" i="1"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endParaRPr>
          </a:p>
          <a:p>
            <a:pPr algn="just">
              <a:lnSpc>
                <a:spcPct val="150000"/>
              </a:lnSpc>
              <a:spcAft>
                <a:spcPts val="0"/>
              </a:spcAft>
              <a:buFont typeface="Wingdings" panose="05000000000000000000" pitchFamily="2" charset="2"/>
              <a:buChar char="v"/>
            </a:pPr>
            <a:endParaRPr lang="el-GR" sz="1400" i="1"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endParaRPr>
          </a:p>
        </p:txBody>
      </p:sp>
      <p:pic>
        <p:nvPicPr>
          <p:cNvPr id="205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3599" y="5680081"/>
            <a:ext cx="173355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3956" y="5877272"/>
            <a:ext cx="1954212" cy="92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Ορθογώνιο 1"/>
          <p:cNvSpPr/>
          <p:nvPr/>
        </p:nvSpPr>
        <p:spPr>
          <a:xfrm>
            <a:off x="5171042" y="5877272"/>
            <a:ext cx="2065254" cy="830997"/>
          </a:xfrm>
          <a:prstGeom prst="rect">
            <a:avLst/>
          </a:prstGeom>
        </p:spPr>
        <p:txBody>
          <a:bodyPr wrap="square" numCol="1">
            <a:spAutoFit/>
          </a:bodyPr>
          <a:lstStyle/>
          <a:p>
            <a:pPr algn="just"/>
            <a:r>
              <a:rPr lang="en-US" sz="800" dirty="0">
                <a:solidFill>
                  <a:srgbClr val="231F20"/>
                </a:solidFill>
                <a:latin typeface="PFHighwayGothic"/>
              </a:rPr>
              <a:t>This seminar was funded by the European Union’s </a:t>
            </a:r>
            <a:r>
              <a:rPr lang="fr-FR" sz="800" dirty="0">
                <a:solidFill>
                  <a:srgbClr val="231F20"/>
                </a:solidFill>
                <a:latin typeface="PFHighwayGothic"/>
              </a:rPr>
              <a:t>Justice Programme (2014-2020). The contents </a:t>
            </a:r>
            <a:r>
              <a:rPr lang="en-US" sz="800" dirty="0">
                <a:solidFill>
                  <a:srgbClr val="231F20"/>
                </a:solidFill>
                <a:latin typeface="PFHighwayGothic"/>
              </a:rPr>
              <a:t>of this publication are the sole responsibility of Frederick University and can in no way be taken to reflect the views of the European Commission</a:t>
            </a:r>
            <a:endParaRPr lang="el-GR" dirty="0"/>
          </a:p>
        </p:txBody>
      </p:sp>
      <p:pic>
        <p:nvPicPr>
          <p:cNvPr id="8" name="Picture 2">
            <a:extLst>
              <a:ext uri="{FF2B5EF4-FFF2-40B4-BE49-F238E27FC236}">
                <a16:creationId xmlns:a16="http://schemas.microsoft.com/office/drawing/2014/main" id="{C6EC8091-2998-4B49-B79C-421140B8AB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355" y="5877272"/>
            <a:ext cx="2304256" cy="696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5500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394</TotalTime>
  <Words>2387</Words>
  <Application>Microsoft Office PowerPoint</Application>
  <PresentationFormat>On-screen Show (4:3)</PresentationFormat>
  <Paragraphs>263</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Bookman Old Style</vt:lpstr>
      <vt:lpstr>Calibri</vt:lpstr>
      <vt:lpstr>Courier New</vt:lpstr>
      <vt:lpstr>PFHighwayGothic</vt:lpstr>
      <vt:lpstr>Wingdings</vt:lpstr>
      <vt:lpstr>Office Theme</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Vicky</dc:creator>
  <cp:lastModifiedBy>George</cp:lastModifiedBy>
  <cp:revision>64</cp:revision>
  <dcterms:created xsi:type="dcterms:W3CDTF">2018-03-17T16:15:14Z</dcterms:created>
  <dcterms:modified xsi:type="dcterms:W3CDTF">2019-05-16T21:54:11Z</dcterms:modified>
</cp:coreProperties>
</file>